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47"/>
  </p:notesMasterIdLst>
  <p:handoutMasterIdLst>
    <p:handoutMasterId r:id="rId48"/>
  </p:handoutMasterIdLst>
  <p:sldIdLst>
    <p:sldId id="273" r:id="rId2"/>
    <p:sldId id="304" r:id="rId3"/>
    <p:sldId id="288" r:id="rId4"/>
    <p:sldId id="317" r:id="rId5"/>
    <p:sldId id="316" r:id="rId6"/>
    <p:sldId id="318" r:id="rId7"/>
    <p:sldId id="328" r:id="rId8"/>
    <p:sldId id="327" r:id="rId9"/>
    <p:sldId id="320" r:id="rId10"/>
    <p:sldId id="321" r:id="rId11"/>
    <p:sldId id="322" r:id="rId12"/>
    <p:sldId id="310" r:id="rId13"/>
    <p:sldId id="329" r:id="rId14"/>
    <p:sldId id="323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8" r:id="rId31"/>
    <p:sldId id="349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02" r:id="rId45"/>
    <p:sldId id="285" r:id="rId46"/>
  </p:sldIdLst>
  <p:sldSz cx="12188825" cy="6858000"/>
  <p:notesSz cx="9220200" cy="69342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85FA01-9FF0-1843-9102-4FAC6110E5C9}">
          <p14:sldIdLst>
            <p14:sldId id="273"/>
            <p14:sldId id="304"/>
            <p14:sldId id="288"/>
            <p14:sldId id="317"/>
            <p14:sldId id="316"/>
            <p14:sldId id="318"/>
            <p14:sldId id="328"/>
            <p14:sldId id="327"/>
            <p14:sldId id="320"/>
            <p14:sldId id="321"/>
            <p14:sldId id="322"/>
            <p14:sldId id="310"/>
            <p14:sldId id="329"/>
            <p14:sldId id="323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4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02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1344" userDrawn="1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8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66"/>
    <a:srgbClr val="33CDCC"/>
    <a:srgbClr val="FF3265"/>
    <a:srgbClr val="2F303D"/>
    <a:srgbClr val="33CCCC"/>
    <a:srgbClr val="FADE4D"/>
    <a:srgbClr val="D7FFAB"/>
    <a:srgbClr val="F8B4BE"/>
    <a:srgbClr val="6666CC"/>
    <a:srgbClr val="083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9" autoAdjust="0"/>
    <p:restoredTop sz="91280"/>
  </p:normalViewPr>
  <p:slideViewPr>
    <p:cSldViewPr snapToGrid="0" snapToObjects="1">
      <p:cViewPr varScale="1">
        <p:scale>
          <a:sx n="113" d="100"/>
          <a:sy n="113" d="100"/>
        </p:scale>
        <p:origin x="352" y="168"/>
      </p:cViewPr>
      <p:guideLst>
        <p:guide orient="horz" pos="4063"/>
        <p:guide orient="horz" pos="1344"/>
        <p:guide pos="3839"/>
        <p:guide orient="horz" pos="1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184"/>
        <p:guide pos="29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520700"/>
            <a:ext cx="4619625" cy="2600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293745"/>
            <a:ext cx="7376160" cy="31203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66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61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06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 is a backwards-compatible language extension for 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80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86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5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78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85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5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89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36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61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8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8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52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1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303020"/>
            <a:ext cx="12192001" cy="116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15" y="5947275"/>
            <a:ext cx="4563682" cy="3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2675"/>
            <a:ext cx="12188825" cy="68562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2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33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1" y="6442364"/>
            <a:ext cx="12188825" cy="344565"/>
          </a:xfrm>
          <a:prstGeom prst="rect">
            <a:avLst/>
          </a:prstGeom>
          <a:gradFill>
            <a:gsLst>
              <a:gs pos="0">
                <a:schemeClr val="tx1">
                  <a:alpha val="45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92002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b="0" i="0" u="none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58" r:id="rId3"/>
    <p:sldLayoutId id="2147483681" r:id="rId4"/>
    <p:sldLayoutId id="2147483687" r:id="rId5"/>
    <p:sldLayoutId id="2147483679" r:id="rId6"/>
    <p:sldLayoutId id="2147483675" r:id="rId7"/>
    <p:sldLayoutId id="2147483682" r:id="rId8"/>
    <p:sldLayoutId id="2147483680" r:id="rId9"/>
    <p:sldLayoutId id="2147483676" r:id="rId10"/>
    <p:sldLayoutId id="2147483683" r:id="rId11"/>
    <p:sldLayoutId id="2147483685" r:id="rId12"/>
    <p:sldLayoutId id="2147483686" r:id="rId13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5701" y="1527037"/>
            <a:ext cx="11969181" cy="492443"/>
          </a:xfrm>
        </p:spPr>
        <p:txBody>
          <a:bodyPr/>
          <a:lstStyle/>
          <a:p>
            <a:r>
              <a:rPr lang="en-US" dirty="0"/>
              <a:t>Accelerate your development with Experience Manager Core Components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5701" y="1956418"/>
            <a:ext cx="10918220" cy="32829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55812" y="4393096"/>
            <a:ext cx="8077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42746" y="4824462"/>
            <a:ext cx="64508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>
              <a:buFont typeface="Wingdings" pitchFamily="2" charset="2"/>
              <a:buNone/>
            </a:pP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web producer use the style guide to</a:t>
            </a:r>
            <a:b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define available styles for the content authors</a:t>
            </a:r>
            <a:endParaRPr lang="en-US" sz="2800" dirty="0">
              <a:solidFill>
                <a:srgbClr val="FF3265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0372" y="4884991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3265"/>
                </a:solidFill>
              </a:rPr>
              <a:t>4</a:t>
            </a:r>
            <a:endParaRPr lang="en-US" sz="4400" b="1" dirty="0">
              <a:solidFill>
                <a:srgbClr val="FF326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89464" y="4946841"/>
            <a:ext cx="709348" cy="709348"/>
          </a:xfrm>
          <a:prstGeom prst="ellipse">
            <a:avLst/>
          </a:prstGeom>
          <a:noFill/>
          <a:ln w="952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7"/>
          <a:stretch/>
        </p:blipFill>
        <p:spPr>
          <a:xfrm>
            <a:off x="398775" y="2031176"/>
            <a:ext cx="1084823" cy="93461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0" y="2093172"/>
            <a:ext cx="827869" cy="810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3" t="33762" r="1689" b="979"/>
          <a:stretch/>
        </p:blipFill>
        <p:spPr>
          <a:xfrm>
            <a:off x="7103890" y="1717793"/>
            <a:ext cx="1298436" cy="1561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4" name="Straight Arrow Connector 53"/>
          <p:cNvCxnSpPr/>
          <p:nvPr/>
        </p:nvCxnSpPr>
        <p:spPr>
          <a:xfrm flipV="1">
            <a:off x="1733620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r="59" b="14169"/>
          <a:stretch/>
        </p:blipFill>
        <p:spPr>
          <a:xfrm>
            <a:off x="2707139" y="2017063"/>
            <a:ext cx="1121800" cy="962841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V="1">
            <a:off x="3924605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115590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37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55812" y="4393096"/>
            <a:ext cx="8077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42746" y="4824462"/>
            <a:ext cx="62728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>
              <a:buFont typeface="Wingdings" pitchFamily="2" charset="2"/>
              <a:buNone/>
            </a:pP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experience author can now apply the styles </a:t>
            </a:r>
            <a:b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while authoring web pages</a:t>
            </a:r>
            <a:endParaRPr lang="en-US" sz="2800" dirty="0">
              <a:solidFill>
                <a:srgbClr val="FF3265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19290" y="4884991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3265"/>
                </a:solidFill>
              </a:rPr>
              <a:t>5</a:t>
            </a:r>
            <a:endParaRPr lang="en-US" sz="4400" b="1" dirty="0">
              <a:solidFill>
                <a:srgbClr val="FF326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89464" y="4946841"/>
            <a:ext cx="709348" cy="709348"/>
          </a:xfrm>
          <a:prstGeom prst="ellipse">
            <a:avLst/>
          </a:prstGeom>
          <a:noFill/>
          <a:ln w="952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7"/>
          <a:stretch/>
        </p:blipFill>
        <p:spPr>
          <a:xfrm>
            <a:off x="398775" y="2031176"/>
            <a:ext cx="1084823" cy="93461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0" y="2093172"/>
            <a:ext cx="827869" cy="810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3" t="33762" r="1689" b="979"/>
          <a:stretch/>
        </p:blipFill>
        <p:spPr>
          <a:xfrm>
            <a:off x="7103890" y="1717793"/>
            <a:ext cx="1298436" cy="1561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" t="3869" r="51232" b="46121"/>
          <a:stretch/>
        </p:blipFill>
        <p:spPr>
          <a:xfrm>
            <a:off x="9625866" y="1806125"/>
            <a:ext cx="2040213" cy="1384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4" name="Straight Arrow Connector 53"/>
          <p:cNvCxnSpPr/>
          <p:nvPr/>
        </p:nvCxnSpPr>
        <p:spPr>
          <a:xfrm flipV="1">
            <a:off x="1733620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r="59" b="14169"/>
          <a:stretch/>
        </p:blipFill>
        <p:spPr>
          <a:xfrm>
            <a:off x="2707139" y="2017063"/>
            <a:ext cx="1121800" cy="962841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V="1">
            <a:off x="3924605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115590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8667131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5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54014" y="1193932"/>
            <a:ext cx="2854689" cy="4970367"/>
            <a:chOff x="304721" y="1193932"/>
            <a:chExt cx="2854689" cy="4970367"/>
          </a:xfrm>
        </p:grpSpPr>
        <p:grpSp>
          <p:nvGrpSpPr>
            <p:cNvPr id="14" name="Group 13"/>
            <p:cNvGrpSpPr/>
            <p:nvPr/>
          </p:nvGrpSpPr>
          <p:grpSpPr>
            <a:xfrm>
              <a:off x="304721" y="1193932"/>
              <a:ext cx="2854689" cy="1166648"/>
              <a:chOff x="304721" y="1458311"/>
              <a:chExt cx="2854689" cy="11666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04721" y="1458311"/>
                <a:ext cx="2854689" cy="11666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48787" y="1810803"/>
                <a:ext cx="766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page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04721" y="2456225"/>
              <a:ext cx="2854689" cy="1166648"/>
              <a:chOff x="304721" y="2720604"/>
              <a:chExt cx="2854689" cy="116664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04721" y="2720604"/>
                <a:ext cx="2854689" cy="11666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69439" y="3073096"/>
                <a:ext cx="925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image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04721" y="3726938"/>
              <a:ext cx="2854689" cy="1166648"/>
              <a:chOff x="304721" y="3991317"/>
              <a:chExt cx="2854689" cy="1166648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04721" y="3991317"/>
                <a:ext cx="2854689" cy="11666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17767" y="4159143"/>
                <a:ext cx="14285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language</a:t>
                </a:r>
                <a:b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</a:br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navigation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04721" y="4997651"/>
              <a:ext cx="2854689" cy="1166648"/>
              <a:chOff x="304721" y="5262030"/>
              <a:chExt cx="2854689" cy="1166648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04721" y="5262030"/>
                <a:ext cx="2854689" cy="11666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11167" y="5429856"/>
                <a:ext cx="16417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form</a:t>
                </a:r>
                <a:b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</a:br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options field</a:t>
                </a:r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3162717" y="1193932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67560" y="1546424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breadcrumb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62717" y="2456225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35825" y="280871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list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62717" y="3726938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13809" y="3894764"/>
            <a:ext cx="952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quick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search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162717" y="4997651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794010" y="5165477"/>
            <a:ext cx="1592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form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hidden field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71420" y="1193932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286820" y="1546424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title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71420" y="2456225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73620" y="28087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sharing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171420" y="3726938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946182" y="3894764"/>
            <a:ext cx="130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form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container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71420" y="4997651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08085" y="5165477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form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button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80123" y="1193932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298729" y="1546424"/>
            <a:ext cx="6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text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80123" y="2456225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893169" y="2808717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navigation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180123" y="3726938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013394" y="3894764"/>
            <a:ext cx="1188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form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text field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180123" y="4997651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067896" y="5211643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teaser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dirty="0">
                <a:latin typeface="Adobe Clean Light" charset="0"/>
                <a:ea typeface="Adobe Clean Light" charset="0"/>
                <a:cs typeface="Adobe Clean Light" charset="0"/>
              </a:rPr>
              <a:t>(sandbox)</a:t>
            </a:r>
          </a:p>
        </p:txBody>
      </p:sp>
    </p:spTree>
    <p:extLst>
      <p:ext uri="{BB962C8B-B14F-4D97-AF65-F5344CB8AC3E}">
        <p14:creationId xmlns:p14="http://schemas.microsoft.com/office/powerpoint/2010/main" val="38855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54014" y="1193932"/>
            <a:ext cx="2854689" cy="4970367"/>
            <a:chOff x="304721" y="1193932"/>
            <a:chExt cx="2854689" cy="4970367"/>
          </a:xfrm>
        </p:grpSpPr>
        <p:grpSp>
          <p:nvGrpSpPr>
            <p:cNvPr id="14" name="Group 13"/>
            <p:cNvGrpSpPr/>
            <p:nvPr/>
          </p:nvGrpSpPr>
          <p:grpSpPr>
            <a:xfrm>
              <a:off x="304721" y="1193932"/>
              <a:ext cx="2854689" cy="1166648"/>
              <a:chOff x="304721" y="1458311"/>
              <a:chExt cx="2854689" cy="11666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04721" y="1458311"/>
                <a:ext cx="2854689" cy="11666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51806" y="1749248"/>
                <a:ext cx="9605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3366"/>
                    </a:solidFill>
                    <a:latin typeface="Adobe Clean Light" charset="0"/>
                    <a:ea typeface="Adobe Clean Light" charset="0"/>
                    <a:cs typeface="Adobe Clean Light" charset="0"/>
                  </a:rPr>
                  <a:t>page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04721" y="2456225"/>
              <a:ext cx="2854689" cy="1166648"/>
              <a:chOff x="304721" y="2720604"/>
              <a:chExt cx="2854689" cy="116664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04721" y="2720604"/>
                <a:ext cx="2854689" cy="11666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46007" y="3011541"/>
                <a:ext cx="1172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3366"/>
                    </a:solidFill>
                    <a:latin typeface="Adobe Clean Light" charset="0"/>
                    <a:ea typeface="Adobe Clean Light" charset="0"/>
                    <a:cs typeface="Adobe Clean Light" charset="0"/>
                  </a:rPr>
                  <a:t>image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04721" y="3726938"/>
              <a:ext cx="2854689" cy="1166648"/>
              <a:chOff x="304721" y="3991317"/>
              <a:chExt cx="2854689" cy="1166648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04721" y="3991317"/>
                <a:ext cx="2854689" cy="11666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17767" y="4159143"/>
                <a:ext cx="14285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language</a:t>
                </a:r>
                <a:b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</a:br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navigation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04721" y="4997651"/>
              <a:ext cx="2854689" cy="1166648"/>
              <a:chOff x="304721" y="5262030"/>
              <a:chExt cx="2854689" cy="1166648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04721" y="5262030"/>
                <a:ext cx="2854689" cy="11666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11167" y="5429856"/>
                <a:ext cx="16417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form</a:t>
                </a:r>
                <a:b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</a:br>
                <a:r>
                  <a:rPr lang="en-US" sz="2400" dirty="0">
                    <a:latin typeface="Adobe Clean Light" charset="0"/>
                    <a:ea typeface="Adobe Clean Light" charset="0"/>
                    <a:cs typeface="Adobe Clean Light" charset="0"/>
                  </a:rPr>
                  <a:t>options field</a:t>
                </a:r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3162717" y="1193932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67560" y="1546424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breadcrumb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62717" y="2456225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82926" y="2747162"/>
            <a:ext cx="614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3366"/>
                </a:solidFill>
                <a:latin typeface="Adobe Clean Light" charset="0"/>
                <a:ea typeface="Adobe Clean Light" charset="0"/>
                <a:cs typeface="Adobe Clean Light" charset="0"/>
              </a:rPr>
              <a:t>list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62717" y="3726938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13809" y="3894764"/>
            <a:ext cx="952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quick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search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162717" y="4997651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794010" y="5165477"/>
            <a:ext cx="1592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form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hidden field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71420" y="1193932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214685" y="1484869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3366"/>
                </a:solidFill>
                <a:latin typeface="Adobe Clean Light" charset="0"/>
                <a:ea typeface="Adobe Clean Light" charset="0"/>
                <a:cs typeface="Adobe Clean Light" charset="0"/>
              </a:rPr>
              <a:t>title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71420" y="2456225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73620" y="28087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sharing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171420" y="3726938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946182" y="3894764"/>
            <a:ext cx="130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form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container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71420" y="4997651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08085" y="5165477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form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button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80123" y="1193932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228197" y="1484869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3366"/>
                </a:solidFill>
                <a:latin typeface="Adobe Clean Light" charset="0"/>
                <a:ea typeface="Adobe Clean Light" charset="0"/>
                <a:cs typeface="Adobe Clean Light" charset="0"/>
              </a:rPr>
              <a:t>text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80123" y="2456225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686382" y="2747162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3366"/>
                </a:solidFill>
                <a:latin typeface="Adobe Clean Light" charset="0"/>
                <a:ea typeface="Adobe Clean Light" charset="0"/>
                <a:cs typeface="Adobe Clean Light" charset="0"/>
              </a:rPr>
              <a:t>navigation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180123" y="3726938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013394" y="3894764"/>
            <a:ext cx="1188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form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text field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180123" y="4997651"/>
            <a:ext cx="2854689" cy="1166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045454" y="5150088"/>
            <a:ext cx="11240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3366"/>
                </a:solidFill>
                <a:latin typeface="Adobe Clean Light" charset="0"/>
                <a:ea typeface="Adobe Clean Light" charset="0"/>
                <a:cs typeface="Adobe Clean Light" charset="0"/>
              </a:rPr>
              <a:t>teaser</a:t>
            </a:r>
            <a:br>
              <a:rPr lang="en-US" sz="2400" dirty="0">
                <a:solidFill>
                  <a:srgbClr val="FF3366"/>
                </a:solidFill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dirty="0">
                <a:latin typeface="Adobe Clean Light" charset="0"/>
                <a:ea typeface="Adobe Clean Light" charset="0"/>
                <a:cs typeface="Adobe Clean Light" charset="0"/>
              </a:rPr>
              <a:t>(sandbox)</a:t>
            </a:r>
          </a:p>
        </p:txBody>
      </p:sp>
    </p:spTree>
    <p:extLst>
      <p:ext uri="{BB962C8B-B14F-4D97-AF65-F5344CB8AC3E}">
        <p14:creationId xmlns:p14="http://schemas.microsoft.com/office/powerpoint/2010/main" val="4289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0D8E-7C0F-A14E-BA22-90F5424F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EC602C-54EA-D74C-9984-6A9A4AD7E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954" y="1142075"/>
            <a:ext cx="2632917" cy="4573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72EE8-A0D9-1849-A87D-C789B5BA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EB01B3-CDC6-7B40-A731-509081F3F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72" y="545490"/>
            <a:ext cx="1554480" cy="57670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7000"/>
            <a:ext cx="12188825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21850" y="0"/>
            <a:ext cx="5031798" cy="6822931"/>
            <a:chOff x="121850" y="0"/>
            <a:chExt cx="5031798" cy="68229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EB01B3-CDC6-7B40-A731-509081F3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9" b="51788"/>
            <a:stretch/>
          </p:blipFill>
          <p:spPr>
            <a:xfrm>
              <a:off x="121850" y="0"/>
              <a:ext cx="3886200" cy="682293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4130143" y="926674"/>
              <a:ext cx="1023505" cy="2694105"/>
              <a:chOff x="4130143" y="926674"/>
              <a:chExt cx="1023505" cy="2694105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5153648" y="926674"/>
                <a:ext cx="0" cy="2694105"/>
              </a:xfrm>
              <a:prstGeom prst="line">
                <a:avLst/>
              </a:prstGeom>
              <a:ln w="31750" cap="rnd">
                <a:solidFill>
                  <a:srgbClr val="FF326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4130143" y="2181948"/>
                <a:ext cx="1002147" cy="463061"/>
              </a:xfrm>
              <a:prstGeom prst="straightConnector1">
                <a:avLst/>
              </a:prstGeom>
              <a:ln w="31750" cap="sq">
                <a:solidFill>
                  <a:srgbClr val="FF3265"/>
                </a:solidFill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7011659" y="35069"/>
            <a:ext cx="5055317" cy="6787862"/>
            <a:chOff x="7011659" y="35069"/>
            <a:chExt cx="5055317" cy="67878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EB01B3-CDC6-7B40-A731-509081F3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919"/>
            <a:stretch/>
          </p:blipFill>
          <p:spPr>
            <a:xfrm>
              <a:off x="8180776" y="35069"/>
              <a:ext cx="3886200" cy="678786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7011659" y="3618406"/>
              <a:ext cx="1108426" cy="2694105"/>
              <a:chOff x="7011659" y="3618406"/>
              <a:chExt cx="1108426" cy="269410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7011659" y="3618406"/>
                <a:ext cx="0" cy="2694105"/>
              </a:xfrm>
              <a:prstGeom prst="line">
                <a:avLst/>
              </a:prstGeom>
              <a:ln w="31750" cap="rnd">
                <a:solidFill>
                  <a:srgbClr val="FF326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015407" y="4492778"/>
                <a:ext cx="1104678" cy="506442"/>
              </a:xfrm>
              <a:prstGeom prst="straightConnector1">
                <a:avLst/>
              </a:prstGeom>
              <a:ln w="31750" cap="sq">
                <a:solidFill>
                  <a:srgbClr val="FF3265"/>
                </a:solidFill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566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586545" y="5488172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schemeClr val="tx1"/>
                </a:solidFill>
              </a:rPr>
              <a:pPr algn="ctr"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8344" y="1331057"/>
            <a:ext cx="2892138" cy="809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Adobe Clean Light" pitchFamily="34" charset="0"/>
              </a:rPr>
              <a:t>Chapter 0</a:t>
            </a:r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Corrections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5119F9A-9303-114E-8680-82B594FB5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748" y="1811041"/>
            <a:ext cx="9862457" cy="1656209"/>
          </a:xfrm>
          <a:ln>
            <a:solidFill>
              <a:schemeClr val="bg2">
                <a:lumMod val="90000"/>
              </a:schemeClr>
            </a:solidFill>
            <a:prstDash val="dash"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150D06A-7C1B-5E47-97C1-29E632DF5F38}"/>
              </a:ext>
            </a:extLst>
          </p:cNvPr>
          <p:cNvSpPr/>
          <p:nvPr/>
        </p:nvSpPr>
        <p:spPr>
          <a:xfrm>
            <a:off x="3591207" y="2861310"/>
            <a:ext cx="703319" cy="369950"/>
          </a:xfrm>
          <a:prstGeom prst="frame">
            <a:avLst/>
          </a:prstGeom>
          <a:solidFill>
            <a:srgbClr val="FF3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30705-1649-D141-8538-FF6F94458DC1}"/>
              </a:ext>
            </a:extLst>
          </p:cNvPr>
          <p:cNvSpPr txBox="1"/>
          <p:nvPr/>
        </p:nvSpPr>
        <p:spPr>
          <a:xfrm>
            <a:off x="4286082" y="2798241"/>
            <a:ext cx="1257511" cy="39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3265"/>
                </a:solidFill>
                <a:latin typeface="Adobe Clean" panose="020B0503020404020204" pitchFamily="34" charset="0"/>
              </a:rPr>
              <a:t>→</a:t>
            </a:r>
            <a:r>
              <a:rPr lang="en-US" b="1" dirty="0">
                <a:solidFill>
                  <a:srgbClr val="FF3265"/>
                </a:solidFill>
                <a:latin typeface="Adobe Clean" panose="020B0503020404020204" pitchFamily="34" charset="0"/>
              </a:rPr>
              <a:t> </a:t>
            </a:r>
            <a:r>
              <a:rPr lang="en-US" sz="2400" b="1" dirty="0">
                <a:solidFill>
                  <a:srgbClr val="FF3265"/>
                </a:solidFill>
                <a:latin typeface="Adobe Clean" panose="020B0503020404020204" pitchFamily="34" charset="0"/>
              </a:rPr>
              <a:t>L725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E4828-5FC3-C04B-B4BA-FDCAF2760FDD}"/>
              </a:ext>
            </a:extLst>
          </p:cNvPr>
          <p:cNvSpPr txBox="1"/>
          <p:nvPr/>
        </p:nvSpPr>
        <p:spPr>
          <a:xfrm>
            <a:off x="965655" y="1177011"/>
            <a:ext cx="986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Clean Light" panose="020B0303020404020204" pitchFamily="34" charset="0"/>
              </a:rPr>
              <a:t>The Lab Book contains the wrong </a:t>
            </a:r>
            <a:r>
              <a:rPr lang="en-US" sz="2400" dirty="0" err="1">
                <a:latin typeface="Adobe Clean Light" panose="020B0303020404020204" pitchFamily="34" charset="0"/>
              </a:rPr>
              <a:t>Git</a:t>
            </a:r>
            <a:r>
              <a:rPr lang="en-US" sz="2400" dirty="0">
                <a:latin typeface="Adobe Clean Light" panose="020B0303020404020204" pitchFamily="34" charset="0"/>
              </a:rPr>
              <a:t> repository link to download lab materials.</a:t>
            </a:r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Dopetrope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721" y="1143000"/>
            <a:ext cx="6627891" cy="5029200"/>
          </a:xfrm>
        </p:spPr>
        <p:txBody>
          <a:bodyPr>
            <a:normAutofit/>
          </a:bodyPr>
          <a:lstStyle/>
          <a:p>
            <a:pPr marL="9525" indent="0">
              <a:buNone/>
            </a:pPr>
            <a:r>
              <a:rPr lang="en-US" dirty="0">
                <a:latin typeface="Adobe Clean SemiCondensed" panose="020B0503020404020204" pitchFamily="34" charset="0"/>
              </a:rPr>
              <a:t>What?!</a:t>
            </a:r>
          </a:p>
          <a:p>
            <a:r>
              <a:rPr lang="en-US" dirty="0" err="1"/>
              <a:t>Dopetrope</a:t>
            </a:r>
            <a:r>
              <a:rPr lang="en-US" dirty="0"/>
              <a:t> is a Web site </a:t>
            </a:r>
            <a:r>
              <a:rPr lang="en-US" dirty="0">
                <a:solidFill>
                  <a:srgbClr val="FF3265"/>
                </a:solidFill>
              </a:rPr>
              <a:t>theme</a:t>
            </a:r>
            <a:r>
              <a:rPr lang="en-US" dirty="0"/>
              <a:t> available at </a:t>
            </a:r>
            <a:r>
              <a:rPr lang="en-US" dirty="0">
                <a:solidFill>
                  <a:srgbClr val="FF3265"/>
                </a:solidFill>
              </a:rPr>
              <a:t>HTML5up.net</a:t>
            </a:r>
          </a:p>
          <a:p>
            <a:endParaRPr lang="en-US" dirty="0"/>
          </a:p>
          <a:p>
            <a:pPr marL="9525" indent="0">
              <a:buNone/>
            </a:pPr>
            <a:r>
              <a:rPr lang="en-US" dirty="0">
                <a:latin typeface="Adobe Clean SemiCondensed" panose="020B0503020404020204" pitchFamily="34" charset="0"/>
              </a:rPr>
              <a:t>Why?!</a:t>
            </a:r>
          </a:p>
          <a:p>
            <a:r>
              <a:rPr lang="en-US" dirty="0"/>
              <a:t>HTML5up is </a:t>
            </a:r>
            <a:r>
              <a:rPr lang="en-US" dirty="0">
                <a:solidFill>
                  <a:srgbClr val="FF3265"/>
                </a:solidFill>
              </a:rPr>
              <a:t>unaffiliated</a:t>
            </a:r>
            <a:r>
              <a:rPr lang="en-US" dirty="0"/>
              <a:t> with Experience Manager, and </a:t>
            </a:r>
            <a:r>
              <a:rPr lang="en-US" dirty="0">
                <a:solidFill>
                  <a:srgbClr val="FF3265"/>
                </a:solidFill>
              </a:rPr>
              <a:t>not predisposed to its design paradigms</a:t>
            </a:r>
            <a:r>
              <a:rPr lang="en-US" dirty="0"/>
              <a:t>.</a:t>
            </a:r>
          </a:p>
          <a:p>
            <a:r>
              <a:rPr lang="en-US" dirty="0"/>
              <a:t>The design is </a:t>
            </a:r>
            <a:r>
              <a:rPr lang="en-US" dirty="0">
                <a:solidFill>
                  <a:srgbClr val="FF3265"/>
                </a:solidFill>
              </a:rPr>
              <a:t>simple</a:t>
            </a:r>
            <a:r>
              <a:rPr lang="en-US" dirty="0"/>
              <a:t> to understand, yet representative of a </a:t>
            </a:r>
            <a:r>
              <a:rPr lang="en-US" dirty="0">
                <a:solidFill>
                  <a:srgbClr val="FF3265"/>
                </a:solidFill>
              </a:rPr>
              <a:t>modern web aesthetic</a:t>
            </a:r>
            <a:r>
              <a:rPr lang="en-US" dirty="0"/>
              <a:t>. </a:t>
            </a:r>
          </a:p>
          <a:p>
            <a:r>
              <a:rPr lang="en-US" dirty="0"/>
              <a:t>Most importantly, its </a:t>
            </a:r>
            <a:r>
              <a:rPr lang="en-US" dirty="0">
                <a:solidFill>
                  <a:srgbClr val="FF3265"/>
                </a:solidFill>
              </a:rPr>
              <a:t>fun</a:t>
            </a:r>
            <a:r>
              <a:rPr lang="en-US" dirty="0"/>
              <a:t> saying "</a:t>
            </a:r>
            <a:r>
              <a:rPr lang="en-US" dirty="0" err="1"/>
              <a:t>Dopetrope</a:t>
            </a:r>
            <a:r>
              <a:rPr lang="en-US" dirty="0"/>
              <a:t>”.</a:t>
            </a:r>
          </a:p>
          <a:p>
            <a:pPr marL="9525" indent="0">
              <a:buNone/>
            </a:pPr>
            <a:endParaRPr lang="en-US" dirty="0"/>
          </a:p>
          <a:p>
            <a:pPr marL="9525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8803E-44F3-B54B-BB2A-6E014348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61111"/>
          <a:stretch/>
        </p:blipFill>
        <p:spPr>
          <a:xfrm>
            <a:off x="7391319" y="274320"/>
            <a:ext cx="4037093" cy="5715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AED20-B33C-5A45-B56E-034B5E1FE499}"/>
              </a:ext>
            </a:extLst>
          </p:cNvPr>
          <p:cNvSpPr txBox="1"/>
          <p:nvPr/>
        </p:nvSpPr>
        <p:spPr>
          <a:xfrm>
            <a:off x="7389812" y="610766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Clean Light" panose="020B0303020404020204" pitchFamily="34" charset="0"/>
              </a:rPr>
              <a:t>http://html5up.net/</a:t>
            </a:r>
            <a:r>
              <a:rPr lang="en-US" dirty="0" err="1">
                <a:latin typeface="Adobe Clean Light" panose="020B0303020404020204" pitchFamily="34" charset="0"/>
              </a:rPr>
              <a:t>dopetrope</a:t>
            </a:r>
            <a:endParaRPr lang="en-US" dirty="0">
              <a:latin typeface="Adobe Clean Light" panose="020B03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Magic!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Core Components v2 + Core Teaser Component</a:t>
            </a:r>
          </a:p>
          <a:p>
            <a:r>
              <a:rPr lang="en-US" dirty="0"/>
              <a:t>Proxy Core Components for </a:t>
            </a:r>
            <a:r>
              <a:rPr lang="en-US" dirty="0" err="1"/>
              <a:t>Dopetrope</a:t>
            </a:r>
            <a:endParaRPr lang="en-US" dirty="0"/>
          </a:p>
          <a:p>
            <a:r>
              <a:rPr lang="en-US" dirty="0"/>
              <a:t>A Wireframe theme</a:t>
            </a:r>
          </a:p>
          <a:p>
            <a:r>
              <a:rPr lang="en-US" dirty="0"/>
              <a:t>The </a:t>
            </a:r>
            <a:r>
              <a:rPr lang="en-US" dirty="0" err="1"/>
              <a:t>Dopetrope</a:t>
            </a:r>
            <a:r>
              <a:rPr lang="en-US" dirty="0"/>
              <a:t> theme (LESS/CSS and JS)</a:t>
            </a:r>
          </a:p>
          <a:p>
            <a:r>
              <a:rPr lang="en-US" dirty="0"/>
              <a:t>Use of LESS</a:t>
            </a:r>
          </a:p>
          <a:p>
            <a:r>
              <a:rPr lang="en-US" dirty="0"/>
              <a:t>Lightly pre-configured Homepage Editable Template</a:t>
            </a:r>
          </a:p>
          <a:p>
            <a:r>
              <a:rPr lang="en-US" dirty="0"/>
              <a:t>Some image assets and a few content pages.</a:t>
            </a:r>
          </a:p>
          <a:p>
            <a:pPr marL="9525" indent="0">
              <a:buNone/>
            </a:pPr>
            <a:endParaRPr lang="en-US" dirty="0"/>
          </a:p>
          <a:p>
            <a:pPr marL="9525" indent="0" algn="ctr">
              <a:buNone/>
            </a:pPr>
            <a:r>
              <a:rPr lang="en-US" sz="2800" dirty="0">
                <a:solidFill>
                  <a:srgbClr val="FF3265"/>
                </a:solidFill>
              </a:rPr>
              <a:t>No Java or HTL was written in the making of this lab.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586545" y="6570352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schemeClr val="tx1"/>
                </a:solidFill>
              </a:rPr>
              <a:pPr algn="ctr"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8510" y="1331057"/>
            <a:ext cx="3571812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Adobe Clean Light" pitchFamily="34" charset="0"/>
              </a:rPr>
              <a:t>Chapter 1</a:t>
            </a:r>
          </a:p>
          <a:p>
            <a:pPr algn="ctr">
              <a:lnSpc>
                <a:spcPts val="5300"/>
              </a:lnSpc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 Light" pitchFamily="34" charset="0"/>
              </a:rPr>
              <a:t>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61716" y="261448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1  |  Welcome and Overview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819183" y="972830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2  |  Core Components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19182" y="1712813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3  |  Web team workflow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819181" y="2357284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4  |  Lab overview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819184" y="3068666"/>
            <a:ext cx="9439501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2800" noProof="1">
                <a:latin typeface="Adobe Clean Light" charset="0"/>
                <a:ea typeface="Adobe Clean Light" charset="0"/>
                <a:cs typeface="Adobe Clean Light" charset="0"/>
              </a:rPr>
              <a:t>5  |  High-level overview of each chapter</a:t>
            </a:r>
          </a:p>
        </p:txBody>
      </p:sp>
    </p:spTree>
    <p:extLst>
      <p:ext uri="{BB962C8B-B14F-4D97-AF65-F5344CB8AC3E}">
        <p14:creationId xmlns:p14="http://schemas.microsoft.com/office/powerpoint/2010/main" val="2402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and the Style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664F-68F1-F847-8074-77D794FD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182" y="4632434"/>
            <a:ext cx="11343942" cy="412335"/>
          </a:xfrm>
        </p:spPr>
        <p:txBody>
          <a:bodyPr>
            <a:noAutofit/>
          </a:bodyPr>
          <a:lstStyle/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20</a:t>
            </a:fld>
            <a:endParaRPr lang="en-US" dirty="0"/>
          </a:p>
        </p:txBody>
      </p:sp>
      <p:grpSp>
        <p:nvGrpSpPr>
          <p:cNvPr id="19" name="v1">
            <a:extLst>
              <a:ext uri="{FF2B5EF4-FFF2-40B4-BE49-F238E27FC236}">
                <a16:creationId xmlns:a16="http://schemas.microsoft.com/office/drawing/2014/main" id="{6CD9B152-2F5A-0D4E-97CF-18C5045312BD}"/>
              </a:ext>
            </a:extLst>
          </p:cNvPr>
          <p:cNvGrpSpPr/>
          <p:nvPr/>
        </p:nvGrpSpPr>
        <p:grpSpPr>
          <a:xfrm>
            <a:off x="740899" y="1739148"/>
            <a:ext cx="3198617" cy="2883848"/>
            <a:chOff x="457120" y="1455362"/>
            <a:chExt cx="3198617" cy="4220223"/>
          </a:xfrm>
        </p:grpSpPr>
        <p:sp>
          <p:nvSpPr>
            <p:cNvPr id="10" name="Content Placeholder 5">
              <a:extLst>
                <a:ext uri="{FF2B5EF4-FFF2-40B4-BE49-F238E27FC236}">
                  <a16:creationId xmlns:a16="http://schemas.microsoft.com/office/drawing/2014/main" id="{DE4AEF5D-9D37-804A-8A61-9B50C02C6AA6}"/>
                </a:ext>
              </a:extLst>
            </p:cNvPr>
            <p:cNvSpPr txBox="1">
              <a:spLocks/>
            </p:cNvSpPr>
            <p:nvPr/>
          </p:nvSpPr>
          <p:spPr>
            <a:xfrm>
              <a:off x="457120" y="1455362"/>
              <a:ext cx="3198617" cy="4220223"/>
            </a:xfrm>
            <a:prstGeom prst="rect">
              <a:avLst/>
            </a:prstGeom>
          </p:spPr>
          <p:txBody>
            <a:bodyPr vert="horz" lIns="108829" tIns="54414" rIns="108829" bIns="54414" rtlCol="0">
              <a:normAutofit/>
            </a:bodyPr>
            <a:lstStyle>
              <a:lvl1pPr marL="274638" indent="-265113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dobe Clean Light" pitchFamily="34" charset="0"/>
                  <a:ea typeface="+mn-ea"/>
                  <a:cs typeface="+mn-cs"/>
                </a:defRPr>
              </a:lvl1pPr>
              <a:lvl2pPr marL="551703" indent="-275852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51979" indent="-20027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50366" indent="-198387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88291" indent="-13792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79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944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08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5235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 algn="ctr">
                <a:buNone/>
              </a:pPr>
              <a:r>
                <a:rPr lang="en-US" dirty="0"/>
                <a:t>Core Component v1</a:t>
              </a:r>
            </a:p>
            <a:p>
              <a:pPr marL="9525" indent="0" algn="ctr">
                <a:buNone/>
              </a:pPr>
              <a:endParaRPr lang="en-US" dirty="0"/>
            </a:p>
            <a:p>
              <a:pPr marL="9525" indent="0" algn="ctr">
                <a:buNone/>
              </a:pPr>
              <a:r>
                <a:rPr lang="en-US" dirty="0"/>
                <a:t>Include AEM </a:t>
              </a:r>
              <a:r>
                <a:rPr lang="en-US" dirty="0" err="1">
                  <a:solidFill>
                    <a:srgbClr val="FF3265"/>
                  </a:solidFill>
                </a:rPr>
                <a:t>styletab</a:t>
              </a:r>
              <a:r>
                <a:rPr lang="en-US" dirty="0"/>
                <a:t> in proxy component’s </a:t>
              </a:r>
              <a:r>
                <a:rPr lang="en-US" dirty="0" err="1">
                  <a:solidFill>
                    <a:srgbClr val="FF3265"/>
                  </a:solidFill>
                </a:rPr>
                <a:t>cq:design_dialog</a:t>
              </a:r>
              <a:r>
                <a:rPr lang="en-US" dirty="0"/>
                <a:t>.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14BED6-DDC3-5348-8877-2BC3B66BBF5D}"/>
                </a:ext>
              </a:extLst>
            </p:cNvPr>
            <p:cNvCxnSpPr>
              <a:cxnSpLocks/>
            </p:cNvCxnSpPr>
            <p:nvPr/>
          </p:nvCxnSpPr>
          <p:spPr>
            <a:xfrm>
              <a:off x="457120" y="2409676"/>
              <a:ext cx="3198617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v2">
            <a:extLst>
              <a:ext uri="{FF2B5EF4-FFF2-40B4-BE49-F238E27FC236}">
                <a16:creationId xmlns:a16="http://schemas.microsoft.com/office/drawing/2014/main" id="{B42228D0-F9A4-FA46-A737-A16228840411}"/>
              </a:ext>
            </a:extLst>
          </p:cNvPr>
          <p:cNvGrpSpPr/>
          <p:nvPr/>
        </p:nvGrpSpPr>
        <p:grpSpPr>
          <a:xfrm>
            <a:off x="4508554" y="1744082"/>
            <a:ext cx="3198617" cy="2880475"/>
            <a:chOff x="4496652" y="1460297"/>
            <a:chExt cx="3198617" cy="4215287"/>
          </a:xfrm>
        </p:grpSpPr>
        <p:sp>
          <p:nvSpPr>
            <p:cNvPr id="8" name="Content Placeholder 5">
              <a:extLst>
                <a:ext uri="{FF2B5EF4-FFF2-40B4-BE49-F238E27FC236}">
                  <a16:creationId xmlns:a16="http://schemas.microsoft.com/office/drawing/2014/main" id="{79601612-A538-094C-8D0E-7CA2024D6763}"/>
                </a:ext>
              </a:extLst>
            </p:cNvPr>
            <p:cNvSpPr txBox="1">
              <a:spLocks/>
            </p:cNvSpPr>
            <p:nvPr/>
          </p:nvSpPr>
          <p:spPr>
            <a:xfrm>
              <a:off x="4496652" y="1460297"/>
              <a:ext cx="3198617" cy="4215287"/>
            </a:xfrm>
            <a:prstGeom prst="rect">
              <a:avLst/>
            </a:prstGeom>
          </p:spPr>
          <p:txBody>
            <a:bodyPr vert="horz" lIns="108829" tIns="54414" rIns="108829" bIns="54414" rtlCol="0">
              <a:normAutofit/>
            </a:bodyPr>
            <a:lstStyle>
              <a:lvl1pPr marL="274638" indent="-265113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dobe Clean Light" pitchFamily="34" charset="0"/>
                  <a:ea typeface="+mn-ea"/>
                  <a:cs typeface="+mn-cs"/>
                </a:defRPr>
              </a:lvl1pPr>
              <a:lvl2pPr marL="551703" indent="-275852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51979" indent="-20027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50366" indent="-198387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88291" indent="-13792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79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944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08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5235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 algn="ctr">
                <a:buNone/>
              </a:pPr>
              <a:r>
                <a:rPr lang="en-US" dirty="0"/>
                <a:t>Core Component v2</a:t>
              </a:r>
            </a:p>
            <a:p>
              <a:pPr marL="9525" indent="0" algn="ctr">
                <a:buNone/>
              </a:pPr>
              <a:endParaRPr lang="en-US" dirty="0"/>
            </a:p>
            <a:p>
              <a:pPr marL="9525" indent="0" algn="ctr">
                <a:buNone/>
              </a:pPr>
              <a:r>
                <a:rPr lang="en-US" dirty="0"/>
                <a:t>Integrated </a:t>
              </a:r>
              <a:r>
                <a:rPr lang="en-US" dirty="0">
                  <a:solidFill>
                    <a:srgbClr val="FF3265"/>
                  </a:solidFill>
                </a:rPr>
                <a:t>OOTB</a:t>
              </a:r>
              <a:r>
                <a:rPr lang="en-US" dirty="0"/>
                <a:t>.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A99759-73E7-A140-AAF0-88A5A8B814BF}"/>
                </a:ext>
              </a:extLst>
            </p:cNvPr>
            <p:cNvCxnSpPr>
              <a:cxnSpLocks/>
            </p:cNvCxnSpPr>
            <p:nvPr/>
          </p:nvCxnSpPr>
          <p:spPr>
            <a:xfrm>
              <a:off x="4496652" y="2389041"/>
              <a:ext cx="3198617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ustom components">
            <a:extLst>
              <a:ext uri="{FF2B5EF4-FFF2-40B4-BE49-F238E27FC236}">
                <a16:creationId xmlns:a16="http://schemas.microsoft.com/office/drawing/2014/main" id="{32E4AE54-0B82-6041-A765-0123124D2420}"/>
              </a:ext>
            </a:extLst>
          </p:cNvPr>
          <p:cNvGrpSpPr/>
          <p:nvPr/>
        </p:nvGrpSpPr>
        <p:grpSpPr>
          <a:xfrm>
            <a:off x="8276209" y="1739147"/>
            <a:ext cx="3198617" cy="2883847"/>
            <a:chOff x="8612532" y="1455362"/>
            <a:chExt cx="3198617" cy="4220221"/>
          </a:xfrm>
        </p:grpSpPr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0683D5CB-3938-E24C-9C8B-87E25FD0D7AA}"/>
                </a:ext>
              </a:extLst>
            </p:cNvPr>
            <p:cNvSpPr txBox="1">
              <a:spLocks/>
            </p:cNvSpPr>
            <p:nvPr/>
          </p:nvSpPr>
          <p:spPr>
            <a:xfrm>
              <a:off x="8612532" y="1455362"/>
              <a:ext cx="3198617" cy="4220221"/>
            </a:xfrm>
            <a:prstGeom prst="rect">
              <a:avLst/>
            </a:prstGeom>
          </p:spPr>
          <p:txBody>
            <a:bodyPr vert="horz" lIns="108829" tIns="54414" rIns="108829" bIns="54414" rtlCol="0">
              <a:normAutofit/>
            </a:bodyPr>
            <a:lstStyle>
              <a:lvl1pPr marL="274638" indent="-265113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dobe Clean Light" pitchFamily="34" charset="0"/>
                  <a:ea typeface="+mn-ea"/>
                  <a:cs typeface="+mn-cs"/>
                </a:defRPr>
              </a:lvl1pPr>
              <a:lvl2pPr marL="551703" indent="-275852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51979" indent="-20027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50366" indent="-198387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88291" indent="-13792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79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944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08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5235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 algn="ctr">
                <a:buNone/>
              </a:pPr>
              <a:r>
                <a:rPr lang="en-US" dirty="0"/>
                <a:t>Custom Components</a:t>
              </a:r>
            </a:p>
            <a:p>
              <a:pPr marL="9525" indent="0" algn="ctr">
                <a:buNone/>
              </a:pPr>
              <a:endParaRPr lang="en-US" dirty="0"/>
            </a:p>
            <a:p>
              <a:pPr marL="9525" indent="0" algn="ctr">
                <a:buNone/>
              </a:pPr>
              <a:r>
                <a:rPr lang="en-US" dirty="0"/>
                <a:t>Include AEM </a:t>
              </a:r>
              <a:r>
                <a:rPr lang="en-US" dirty="0" err="1">
                  <a:solidFill>
                    <a:srgbClr val="FF3265"/>
                  </a:solidFill>
                </a:rPr>
                <a:t>styletab</a:t>
              </a:r>
              <a:r>
                <a:rPr lang="en-US" dirty="0"/>
                <a:t> in component’s </a:t>
              </a:r>
              <a:r>
                <a:rPr lang="en-US" dirty="0" err="1">
                  <a:solidFill>
                    <a:srgbClr val="FF3265"/>
                  </a:solidFill>
                </a:rPr>
                <a:t>cq:design_dialog</a:t>
              </a:r>
              <a:r>
                <a:rPr lang="en-US" dirty="0">
                  <a:solidFill>
                    <a:srgbClr val="FF3265"/>
                  </a:solidFill>
                </a:rPr>
                <a:t>. </a:t>
              </a:r>
            </a:p>
            <a:p>
              <a:pPr marL="9525" indent="0">
                <a:buNone/>
              </a:pPr>
              <a:endParaRPr lang="en-US" dirty="0"/>
            </a:p>
            <a:p>
              <a:pPr marL="9525" indent="0" algn="ctr">
                <a:buNone/>
              </a:pPr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2585BC-2C58-764C-BB84-49F0426522DB}"/>
                </a:ext>
              </a:extLst>
            </p:cNvPr>
            <p:cNvCxnSpPr>
              <a:cxnSpLocks/>
            </p:cNvCxnSpPr>
            <p:nvPr/>
          </p:nvCxnSpPr>
          <p:spPr>
            <a:xfrm>
              <a:off x="8612532" y="2368020"/>
              <a:ext cx="3198617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tyletab box" hidden="1">
            <a:extLst>
              <a:ext uri="{FF2B5EF4-FFF2-40B4-BE49-F238E27FC236}">
                <a16:creationId xmlns:a16="http://schemas.microsoft.com/office/drawing/2014/main" id="{CBC7C61C-019E-774F-9865-D0981BFAACE4}"/>
              </a:ext>
            </a:extLst>
          </p:cNvPr>
          <p:cNvSpPr/>
          <p:nvPr/>
        </p:nvSpPr>
        <p:spPr>
          <a:xfrm>
            <a:off x="740898" y="4297535"/>
            <a:ext cx="10733927" cy="1757690"/>
          </a:xfrm>
          <a:prstGeom prst="roundRect">
            <a:avLst>
              <a:gd name="adj" fmla="val 17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21" name="styletab code" hidden="1">
            <a:extLst>
              <a:ext uri="{FF2B5EF4-FFF2-40B4-BE49-F238E27FC236}">
                <a16:creationId xmlns:a16="http://schemas.microsoft.com/office/drawing/2014/main" id="{D0EA711D-FEDB-F147-8C28-AA42F74D9E30}"/>
              </a:ext>
            </a:extLst>
          </p:cNvPr>
          <p:cNvSpPr txBox="1"/>
          <p:nvPr/>
        </p:nvSpPr>
        <p:spPr>
          <a:xfrm>
            <a:off x="952776" y="4524823"/>
            <a:ext cx="10297751" cy="123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defTabSz="457200">
              <a:lnSpc>
                <a:spcPct val="150000"/>
              </a:lnSpc>
            </a:pPr>
            <a:r>
              <a:rPr lang="en-US" sz="1500" dirty="0">
                <a:latin typeface="Courier" pitchFamily="2" charset="0"/>
              </a:rPr>
              <a:t>/apps/my-app/components/my-component/</a:t>
            </a:r>
            <a:r>
              <a:rPr lang="en-US" sz="1500" dirty="0" err="1">
                <a:latin typeface="Courier" pitchFamily="2" charset="0"/>
              </a:rPr>
              <a:t>cq:design_dialog</a:t>
            </a:r>
            <a:r>
              <a:rPr lang="en-US" sz="1500" dirty="0">
                <a:latin typeface="Courier" pitchFamily="2" charset="0"/>
              </a:rPr>
              <a:t>/content/items/tabs/items/</a:t>
            </a:r>
            <a:r>
              <a:rPr lang="en-US" sz="1500" dirty="0" err="1">
                <a:latin typeface="Courier" pitchFamily="2" charset="0"/>
              </a:rPr>
              <a:t>styletab</a:t>
            </a:r>
            <a:endParaRPr lang="en-US" sz="1500" dirty="0">
              <a:latin typeface="Courier" pitchFamily="2" charset="0"/>
            </a:endParaRPr>
          </a:p>
          <a:p>
            <a:pPr marL="9525" indent="0" defTabSz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  @path = </a:t>
            </a:r>
            <a:r>
              <a:rPr lang="en-US" sz="1500" dirty="0">
                <a:latin typeface="Courier" pitchFamily="2" charset="0"/>
              </a:rPr>
              <a:t>/</a:t>
            </a:r>
            <a:r>
              <a:rPr lang="en-US" sz="1500" dirty="0" err="1">
                <a:latin typeface="Courier" pitchFamily="2" charset="0"/>
              </a:rPr>
              <a:t>mnt</a:t>
            </a:r>
            <a:r>
              <a:rPr lang="en-US" sz="1500" dirty="0">
                <a:latin typeface="Courier" pitchFamily="2" charset="0"/>
              </a:rPr>
              <a:t>/overlay/</a:t>
            </a:r>
            <a:r>
              <a:rPr lang="en-US" sz="1500" dirty="0" err="1">
                <a:latin typeface="Courier" pitchFamily="2" charset="0"/>
              </a:rPr>
              <a:t>cq</a:t>
            </a:r>
            <a:r>
              <a:rPr lang="en-US" sz="1500" dirty="0">
                <a:latin typeface="Courier" pitchFamily="2" charset="0"/>
              </a:rPr>
              <a:t>/</a:t>
            </a:r>
            <a:r>
              <a:rPr lang="en-US" sz="1500" dirty="0" err="1">
                <a:latin typeface="Courier" pitchFamily="2" charset="0"/>
              </a:rPr>
              <a:t>gui</a:t>
            </a:r>
            <a:r>
              <a:rPr lang="en-US" sz="1500" dirty="0">
                <a:latin typeface="Courier" pitchFamily="2" charset="0"/>
              </a:rPr>
              <a:t>/components/authoring/dialog/style/</a:t>
            </a:r>
            <a:r>
              <a:rPr lang="en-US" sz="1500" dirty="0" err="1">
                <a:latin typeface="Courier" pitchFamily="2" charset="0"/>
              </a:rPr>
              <a:t>tab_design</a:t>
            </a:r>
            <a:r>
              <a:rPr lang="en-US" sz="1500" dirty="0">
                <a:latin typeface="Courier" pitchFamily="2" charset="0"/>
              </a:rPr>
              <a:t>/</a:t>
            </a:r>
            <a:r>
              <a:rPr lang="en-US" sz="1500" dirty="0" err="1">
                <a:latin typeface="Courier" pitchFamily="2" charset="0"/>
              </a:rPr>
              <a:t>styletab</a:t>
            </a:r>
            <a:endParaRPr lang="en-US" sz="1500" dirty="0">
              <a:latin typeface="Courier" pitchFamily="2" charset="0"/>
            </a:endParaRPr>
          </a:p>
          <a:p>
            <a:pPr marL="9525" indent="0" defTabSz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  @</a:t>
            </a:r>
            <a:r>
              <a:rPr lang="en-US" dirty="0" err="1">
                <a:latin typeface="Courier" pitchFamily="2" charset="0"/>
              </a:rPr>
              <a:t>sling:resourceType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sz="1500" dirty="0">
                <a:latin typeface="Courier" pitchFamily="2" charset="0"/>
              </a:rPr>
              <a:t>granite/</a:t>
            </a:r>
            <a:r>
              <a:rPr lang="en-US" sz="1500" dirty="0" err="1">
                <a:latin typeface="Courier" pitchFamily="2" charset="0"/>
              </a:rPr>
              <a:t>ui</a:t>
            </a:r>
            <a:r>
              <a:rPr lang="en-US" sz="1500" dirty="0">
                <a:latin typeface="Courier" pitchFamily="2" charset="0"/>
              </a:rPr>
              <a:t>/components/coral/foundation/include</a:t>
            </a: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A3F73A-CAA6-424B-AEB2-4653A011CBA1}"/>
              </a:ext>
            </a:extLst>
          </p:cNvPr>
          <p:cNvSpPr/>
          <p:nvPr/>
        </p:nvSpPr>
        <p:spPr>
          <a:xfrm>
            <a:off x="880306" y="2867131"/>
            <a:ext cx="10428212" cy="1757690"/>
          </a:xfrm>
          <a:prstGeom prst="roundRect">
            <a:avLst>
              <a:gd name="adj" fmla="val 17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of Core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664F-68F1-F847-8074-77D794FD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143000"/>
            <a:ext cx="11343942" cy="412335"/>
          </a:xfrm>
        </p:spPr>
        <p:txBody>
          <a:bodyPr>
            <a:noAutofit/>
          </a:bodyPr>
          <a:lstStyle/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5210-F0AB-CF41-BF5E-3D094FD5FD63}"/>
              </a:ext>
            </a:extLst>
          </p:cNvPr>
          <p:cNvSpPr txBox="1"/>
          <p:nvPr/>
        </p:nvSpPr>
        <p:spPr>
          <a:xfrm>
            <a:off x="1092183" y="3094419"/>
            <a:ext cx="10004459" cy="13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defTabSz="457200">
              <a:lnSpc>
                <a:spcPct val="150000"/>
              </a:lnSpc>
            </a:pPr>
            <a:r>
              <a:rPr lang="en-US" dirty="0">
                <a:latin typeface="Courier" pitchFamily="2" charset="0"/>
              </a:rPr>
              <a:t>/apps/l725/components/title</a:t>
            </a:r>
          </a:p>
          <a:p>
            <a:pPr marL="9525" indent="0" defTabSz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  @</a:t>
            </a:r>
            <a:r>
              <a:rPr lang="en-US" dirty="0" err="1">
                <a:latin typeface="Courier" pitchFamily="2" charset="0"/>
              </a:rPr>
              <a:t>jcr:primaryType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cq:Component</a:t>
            </a:r>
            <a:endParaRPr lang="en-US" dirty="0">
              <a:latin typeface="Courier" pitchFamily="2" charset="0"/>
            </a:endParaRPr>
          </a:p>
          <a:p>
            <a:pPr marL="9525" indent="0" defTabSz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  @</a:t>
            </a:r>
            <a:r>
              <a:rPr lang="en-US" dirty="0" err="1">
                <a:latin typeface="Courier" pitchFamily="2" charset="0"/>
              </a:rPr>
              <a:t>sling:resourceSuperType</a:t>
            </a:r>
            <a:r>
              <a:rPr lang="en-US" dirty="0">
                <a:latin typeface="Courier" pitchFamily="2" charset="0"/>
              </a:rPr>
              <a:t> = core/</a:t>
            </a:r>
            <a:r>
              <a:rPr lang="en-US" dirty="0" err="1">
                <a:latin typeface="Courier" pitchFamily="2" charset="0"/>
              </a:rPr>
              <a:t>wcm</a:t>
            </a:r>
            <a:r>
              <a:rPr lang="en-US" dirty="0">
                <a:latin typeface="Courier" pitchFamily="2" charset="0"/>
              </a:rPr>
              <a:t>/components/title/v2/title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972826B-7ACF-0C4A-8308-FCEAFDE056BE}"/>
              </a:ext>
            </a:extLst>
          </p:cNvPr>
          <p:cNvSpPr txBox="1">
            <a:spLocks/>
          </p:cNvSpPr>
          <p:nvPr/>
        </p:nvSpPr>
        <p:spPr>
          <a:xfrm>
            <a:off x="0" y="1860153"/>
            <a:ext cx="12188825" cy="51414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dirty="0"/>
              <a:t>Always</a:t>
            </a:r>
            <a:r>
              <a:rPr lang="en-US" dirty="0">
                <a:solidFill>
                  <a:srgbClr val="FF3366"/>
                </a:solidFill>
              </a:rPr>
              <a:t> proxy </a:t>
            </a:r>
            <a:r>
              <a:rPr lang="en-US" dirty="0"/>
              <a:t>Core Components into your code base.</a:t>
            </a:r>
          </a:p>
        </p:txBody>
      </p:sp>
    </p:spTree>
    <p:extLst>
      <p:ext uri="{BB962C8B-B14F-4D97-AF65-F5344CB8AC3E}">
        <p14:creationId xmlns:p14="http://schemas.microsoft.com/office/powerpoint/2010/main" val="90905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586545" y="6570352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schemeClr val="tx1"/>
                </a:solidFill>
              </a:rPr>
              <a:pPr algn="ctr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3132" y="1331057"/>
            <a:ext cx="3762568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Adobe Clean Light" pitchFamily="34" charset="0"/>
              </a:rPr>
              <a:t>Chapter 2</a:t>
            </a:r>
          </a:p>
          <a:p>
            <a:pPr algn="ctr">
              <a:lnSpc>
                <a:spcPts val="5300"/>
              </a:lnSpc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 Light" pitchFamily="34" charset="0"/>
              </a:rPr>
              <a:t>The Page Template</a:t>
            </a:r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Templates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7" name="Left col">
            <a:extLst>
              <a:ext uri="{FF2B5EF4-FFF2-40B4-BE49-F238E27FC236}">
                <a16:creationId xmlns:a16="http://schemas.microsoft.com/office/drawing/2014/main" id="{6972826B-7ACF-0C4A-8308-FCEAFDE056BE}"/>
              </a:ext>
            </a:extLst>
          </p:cNvPr>
          <p:cNvSpPr txBox="1">
            <a:spLocks/>
          </p:cNvSpPr>
          <p:nvPr/>
        </p:nvSpPr>
        <p:spPr>
          <a:xfrm>
            <a:off x="304721" y="1066800"/>
            <a:ext cx="8151891" cy="1357636"/>
          </a:xfrm>
          <a:prstGeom prst="rect">
            <a:avLst/>
          </a:prstGeom>
        </p:spPr>
        <p:txBody>
          <a:bodyPr vert="horz" lIns="108829" tIns="54414" rIns="108829" bIns="54414" rtlCol="0">
            <a:normAutofit lnSpcReduction="10000"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F303D"/>
                </a:solidFill>
              </a:rPr>
              <a:t>Defines</a:t>
            </a:r>
            <a:r>
              <a:rPr lang="en-US" dirty="0">
                <a:solidFill>
                  <a:srgbClr val="FF3366"/>
                </a:solidFill>
              </a:rPr>
              <a:t> </a:t>
            </a:r>
            <a:r>
              <a:rPr lang="en-US" dirty="0">
                <a:solidFill>
                  <a:srgbClr val="2F303D"/>
                </a:solidFill>
              </a:rPr>
              <a:t>layout and </a:t>
            </a:r>
            <a:r>
              <a:rPr lang="en-US" dirty="0">
                <a:solidFill>
                  <a:srgbClr val="FF3366"/>
                </a:solidFill>
              </a:rPr>
              <a:t>structure</a:t>
            </a:r>
            <a:r>
              <a:rPr lang="en-US" dirty="0">
                <a:solidFill>
                  <a:srgbClr val="2F303D"/>
                </a:solidFill>
              </a:rPr>
              <a:t> for pages</a:t>
            </a:r>
            <a:endParaRPr lang="en-US" dirty="0"/>
          </a:p>
          <a:p>
            <a:r>
              <a:rPr lang="en-US" dirty="0">
                <a:solidFill>
                  <a:srgbClr val="FF3366"/>
                </a:solidFill>
              </a:rPr>
              <a:t>Policies</a:t>
            </a:r>
            <a:r>
              <a:rPr lang="en-US" dirty="0"/>
              <a:t> provide granular control over component behavior</a:t>
            </a:r>
          </a:p>
          <a:p>
            <a:r>
              <a:rPr lang="en-US" dirty="0"/>
              <a:t>No coding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122DF4-ADC8-6B41-83D0-D4D292AD4A8D}"/>
              </a:ext>
            </a:extLst>
          </p:cNvPr>
          <p:cNvCxnSpPr/>
          <p:nvPr/>
        </p:nvCxnSpPr>
        <p:spPr>
          <a:xfrm>
            <a:off x="5140921" y="3962400"/>
            <a:ext cx="943287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709145" y="2708369"/>
            <a:ext cx="1168309" cy="2696938"/>
            <a:chOff x="836612" y="2819400"/>
            <a:chExt cx="1168309" cy="269693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836612" y="2819400"/>
              <a:ext cx="1168309" cy="2696938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F303D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912811" y="2898719"/>
              <a:ext cx="990601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rgbClr val="2F303D"/>
                  </a:solidFill>
                </a:rPr>
                <a:t>Header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925465" y="5108519"/>
              <a:ext cx="990601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rgbClr val="2F303D"/>
                  </a:solidFill>
                </a:rPr>
                <a:t>Footer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925465" y="3355919"/>
              <a:ext cx="977948" cy="1649581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rgbClr val="2F303D"/>
                  </a:solidFill>
                </a:rPr>
                <a:t>Container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47675" y="2708369"/>
            <a:ext cx="1168309" cy="2514600"/>
            <a:chOff x="2741612" y="2819400"/>
            <a:chExt cx="1168309" cy="2514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741612" y="2819400"/>
              <a:ext cx="1168309" cy="2514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F303D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5" y="2888681"/>
              <a:ext cx="990601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303D"/>
                  </a:solidFill>
                </a:rPr>
                <a:t>header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4920110"/>
              <a:ext cx="990601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303D"/>
                  </a:solidFill>
                </a:rPr>
                <a:t>footer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4366082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4643096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934" y="4109995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4" y="3576894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4" y="3832981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3318095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68827" y="2826846"/>
            <a:ext cx="1168309" cy="2514600"/>
            <a:chOff x="2741612" y="2819400"/>
            <a:chExt cx="1168309" cy="25146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741612" y="2819400"/>
              <a:ext cx="1168309" cy="2514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F303D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5" y="2888681"/>
              <a:ext cx="990601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4920110"/>
              <a:ext cx="990601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303D"/>
                  </a:solidFill>
                </a:rPr>
                <a:t>footer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4366082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4643096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934" y="4109995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4" y="3576894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4" y="3832981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3318095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020680" y="2948819"/>
            <a:ext cx="1168309" cy="2514600"/>
            <a:chOff x="2741612" y="2819400"/>
            <a:chExt cx="1168309" cy="2514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741612" y="2819400"/>
              <a:ext cx="1168309" cy="2514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F303D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5" y="2888681"/>
              <a:ext cx="990601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303D"/>
                  </a:solidFill>
                </a:rPr>
                <a:t>Header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4920110"/>
              <a:ext cx="990601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303D"/>
                  </a:solidFill>
                </a:rPr>
                <a:t>Footer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4366082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4643096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934" y="4109995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4" y="3576894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4" y="3832981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2830463" y="3318095"/>
              <a:ext cx="990601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2F303D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42213" y="5605544"/>
            <a:ext cx="184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Pages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687265" y="5557707"/>
            <a:ext cx="118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Editable Template</a:t>
            </a:r>
          </a:p>
        </p:txBody>
      </p:sp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586545" y="6570352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schemeClr val="tx1"/>
                </a:solidFill>
              </a:rPr>
              <a:pPr algn="ctr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8527" y="1331057"/>
            <a:ext cx="4411785" cy="216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Adobe Clean Light" pitchFamily="34" charset="0"/>
              </a:rPr>
              <a:t>Chapter 3</a:t>
            </a:r>
          </a:p>
          <a:p>
            <a:pPr algn="ctr">
              <a:lnSpc>
                <a:spcPts val="5300"/>
              </a:lnSpc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 Light" pitchFamily="34" charset="0"/>
              </a:rPr>
              <a:t>Content-first Authoring</a:t>
            </a:r>
          </a:p>
          <a:p>
            <a:pPr algn="ctr">
              <a:lnSpc>
                <a:spcPts val="5300"/>
              </a:lnSpc>
            </a:pPr>
            <a:endParaRPr lang="en-US" sz="5400" dirty="0">
              <a:latin typeface="Adobe Clean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Content-first Authoring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25</a:t>
            </a:fld>
            <a:endParaRPr lang="en-US" dirty="0"/>
          </a:p>
        </p:txBody>
      </p:sp>
      <p:sp>
        <p:nvSpPr>
          <p:cNvPr id="7" name="Left col">
            <a:extLst>
              <a:ext uri="{FF2B5EF4-FFF2-40B4-BE49-F238E27FC236}">
                <a16:creationId xmlns:a16="http://schemas.microsoft.com/office/drawing/2014/main" id="{6972826B-7ACF-0C4A-8308-FCEAFDE056BE}"/>
              </a:ext>
            </a:extLst>
          </p:cNvPr>
          <p:cNvSpPr txBox="1">
            <a:spLocks/>
          </p:cNvSpPr>
          <p:nvPr/>
        </p:nvSpPr>
        <p:spPr>
          <a:xfrm>
            <a:off x="304721" y="1066799"/>
            <a:ext cx="8151891" cy="1942411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F303D"/>
                </a:solidFill>
              </a:rPr>
              <a:t>Core Components are ready for authoring content.</a:t>
            </a:r>
            <a:endParaRPr lang="en-US" dirty="0"/>
          </a:p>
          <a:p>
            <a:r>
              <a:rPr lang="en-US" dirty="0"/>
              <a:t>Developers can work on style and brand implementation. </a:t>
            </a:r>
          </a:p>
          <a:p>
            <a:r>
              <a:rPr lang="en-US" dirty="0"/>
              <a:t>Both activities can occur in </a:t>
            </a:r>
            <a:r>
              <a:rPr lang="en-US" dirty="0">
                <a:solidFill>
                  <a:srgbClr val="FF3265"/>
                </a:solidFill>
              </a:rPr>
              <a:t>parallel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D0318-0EAF-ED49-BDC6-4C3A497FF01E}"/>
              </a:ext>
            </a:extLst>
          </p:cNvPr>
          <p:cNvGrpSpPr/>
          <p:nvPr/>
        </p:nvGrpSpPr>
        <p:grpSpPr>
          <a:xfrm>
            <a:off x="3122612" y="2971800"/>
            <a:ext cx="5943600" cy="2895599"/>
            <a:chOff x="3503612" y="2590800"/>
            <a:chExt cx="5943600" cy="2895599"/>
          </a:xfrm>
        </p:grpSpPr>
        <p:sp>
          <p:nvSpPr>
            <p:cNvPr id="3" name="TextBox 2"/>
            <p:cNvSpPr txBox="1"/>
            <p:nvPr/>
          </p:nvSpPr>
          <p:spPr>
            <a:xfrm>
              <a:off x="3503612" y="2952690"/>
              <a:ext cx="198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Authors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03612" y="4798531"/>
              <a:ext cx="198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Developers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F122DF4-ADC8-6B41-83D0-D4D292AD4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37012" y="4191000"/>
              <a:ext cx="3886200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olded Corner 54">
              <a:extLst>
                <a:ext uri="{FF2B5EF4-FFF2-40B4-BE49-F238E27FC236}">
                  <a16:creationId xmlns:a16="http://schemas.microsoft.com/office/drawing/2014/main" id="{59BC866A-17EC-DB40-A093-5864E365D6D6}"/>
                </a:ext>
              </a:extLst>
            </p:cNvPr>
            <p:cNvSpPr/>
            <p:nvPr/>
          </p:nvSpPr>
          <p:spPr>
            <a:xfrm>
              <a:off x="5669047" y="4574178"/>
              <a:ext cx="983321" cy="848816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F303D"/>
                  </a:solidFill>
                </a:rPr>
                <a:t>Styles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69047" y="2698013"/>
              <a:ext cx="983321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F303D"/>
                  </a:solidFill>
                </a:rPr>
                <a:t>Content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228012" y="2590800"/>
              <a:ext cx="1219200" cy="2895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F303D"/>
                  </a:solidFill>
                </a:rPr>
                <a:t>Finished</a:t>
              </a:r>
            </a:p>
            <a:p>
              <a:pPr algn="ctr"/>
              <a:r>
                <a:rPr lang="en-US" dirty="0">
                  <a:solidFill>
                    <a:srgbClr val="2F303D"/>
                  </a:solidFill>
                </a:rPr>
                <a:t>Web site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122DF4-ADC8-6B41-83D0-D4D292AD4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37012" y="3886200"/>
              <a:ext cx="3886200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586545" y="6570352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schemeClr val="tx1"/>
                </a:solidFill>
              </a:rPr>
              <a:pPr algn="ctr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6605" y="1331057"/>
            <a:ext cx="3895618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Adobe Clean Light" pitchFamily="34" charset="0"/>
              </a:rPr>
              <a:t>Chapter 4</a:t>
            </a:r>
          </a:p>
          <a:p>
            <a:pPr algn="ctr">
              <a:lnSpc>
                <a:spcPts val="5300"/>
              </a:lnSpc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 Light" pitchFamily="34" charset="0"/>
              </a:rPr>
              <a:t>AEM Client Libraries</a:t>
            </a:r>
          </a:p>
        </p:txBody>
      </p:sp>
    </p:spTree>
    <p:extLst>
      <p:ext uri="{BB962C8B-B14F-4D97-AF65-F5344CB8AC3E}">
        <p14:creationId xmlns:p14="http://schemas.microsoft.com/office/powerpoint/2010/main" val="61148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27</a:t>
            </a:fld>
            <a:endParaRPr lang="en-US" dirty="0"/>
          </a:p>
        </p:txBody>
      </p:sp>
      <p:sp>
        <p:nvSpPr>
          <p:cNvPr id="7" name="Left col">
            <a:extLst>
              <a:ext uri="{FF2B5EF4-FFF2-40B4-BE49-F238E27FC236}">
                <a16:creationId xmlns:a16="http://schemas.microsoft.com/office/drawing/2014/main" id="{6972826B-7ACF-0C4A-8308-FCEAFDE056BE}"/>
              </a:ext>
            </a:extLst>
          </p:cNvPr>
          <p:cNvSpPr txBox="1">
            <a:spLocks/>
          </p:cNvSpPr>
          <p:nvPr/>
        </p:nvSpPr>
        <p:spPr>
          <a:xfrm>
            <a:off x="304721" y="1482011"/>
            <a:ext cx="6474031" cy="1090501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3366"/>
                </a:solidFill>
              </a:rPr>
              <a:t>Organize</a:t>
            </a:r>
            <a:r>
              <a:rPr lang="en-US" dirty="0"/>
              <a:t> CSS/JS files into discrete, logical groups.</a:t>
            </a:r>
          </a:p>
          <a:p>
            <a:r>
              <a:rPr lang="en-US" dirty="0"/>
              <a:t>Pack CSS/JS to </a:t>
            </a:r>
            <a:r>
              <a:rPr lang="en-US" dirty="0">
                <a:solidFill>
                  <a:srgbClr val="FF3366"/>
                </a:solidFill>
              </a:rPr>
              <a:t>minimize</a:t>
            </a:r>
            <a:r>
              <a:rPr lang="en-US" dirty="0"/>
              <a:t> Web browser requests.</a:t>
            </a:r>
          </a:p>
        </p:txBody>
      </p:sp>
      <p:sp>
        <p:nvSpPr>
          <p:cNvPr id="46" name="Right col">
            <a:extLst>
              <a:ext uri="{FF2B5EF4-FFF2-40B4-BE49-F238E27FC236}">
                <a16:creationId xmlns:a16="http://schemas.microsoft.com/office/drawing/2014/main" id="{CC90674A-7476-5D4A-A8FA-A8DF9E79E0D0}"/>
              </a:ext>
            </a:extLst>
          </p:cNvPr>
          <p:cNvSpPr txBox="1">
            <a:spLocks/>
          </p:cNvSpPr>
          <p:nvPr/>
        </p:nvSpPr>
        <p:spPr>
          <a:xfrm>
            <a:off x="7242048" y="1482010"/>
            <a:ext cx="3889247" cy="1090502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Compile </a:t>
            </a:r>
            <a:r>
              <a:rPr lang="en-US" dirty="0">
                <a:solidFill>
                  <a:srgbClr val="FF3366"/>
                </a:solidFill>
              </a:rPr>
              <a:t>LESS</a:t>
            </a:r>
            <a:r>
              <a:rPr lang="en-US" dirty="0"/>
              <a:t> to CSS.</a:t>
            </a:r>
          </a:p>
          <a:p>
            <a:r>
              <a:rPr lang="en-US" dirty="0">
                <a:solidFill>
                  <a:srgbClr val="FF3366"/>
                </a:solidFill>
              </a:rPr>
              <a:t>Minify</a:t>
            </a:r>
            <a:r>
              <a:rPr lang="en-US" dirty="0"/>
              <a:t> and </a:t>
            </a:r>
            <a:r>
              <a:rPr lang="en-US" dirty="0" err="1">
                <a:solidFill>
                  <a:srgbClr val="FF3265"/>
                </a:solidFill>
              </a:rPr>
              <a:t>Gzip</a:t>
            </a:r>
            <a:r>
              <a:rPr lang="en-US" dirty="0"/>
              <a:t> CSS/JS.</a:t>
            </a:r>
          </a:p>
          <a:p>
            <a:pPr marL="9525" indent="0">
              <a:buNone/>
            </a:pPr>
            <a:endParaRPr lang="en-US" dirty="0"/>
          </a:p>
        </p:txBody>
      </p:sp>
      <p:grpSp>
        <p:nvGrpSpPr>
          <p:cNvPr id="62" name="Diagram">
            <a:extLst>
              <a:ext uri="{FF2B5EF4-FFF2-40B4-BE49-F238E27FC236}">
                <a16:creationId xmlns:a16="http://schemas.microsoft.com/office/drawing/2014/main" id="{226CDFF9-287C-954B-8D02-F8AD34F6B2FC}"/>
              </a:ext>
            </a:extLst>
          </p:cNvPr>
          <p:cNvGrpSpPr/>
          <p:nvPr/>
        </p:nvGrpSpPr>
        <p:grpSpPr>
          <a:xfrm>
            <a:off x="2279905" y="2961820"/>
            <a:ext cx="7632192" cy="3210380"/>
            <a:chOff x="1719990" y="2641289"/>
            <a:chExt cx="8522171" cy="358473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638A536-C486-9342-8A86-91774CF2F124}"/>
                </a:ext>
              </a:extLst>
            </p:cNvPr>
            <p:cNvSpPr/>
            <p:nvPr/>
          </p:nvSpPr>
          <p:spPr>
            <a:xfrm>
              <a:off x="1719990" y="2663391"/>
              <a:ext cx="1803349" cy="3011424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37360" rtlCol="0" anchor="ctr"/>
            <a:lstStyle/>
            <a:p>
              <a:pPr algn="ctr"/>
              <a:endParaRPr lang="en-US" dirty="0">
                <a:solidFill>
                  <a:srgbClr val="2F303D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1D8DF-FF3E-CD4E-A593-F9D03F9101B9}"/>
                </a:ext>
              </a:extLst>
            </p:cNvPr>
            <p:cNvGrpSpPr/>
            <p:nvPr/>
          </p:nvGrpSpPr>
          <p:grpSpPr>
            <a:xfrm>
              <a:off x="2053432" y="4360618"/>
              <a:ext cx="1136017" cy="1050956"/>
              <a:chOff x="5405230" y="2875722"/>
              <a:chExt cx="812140" cy="802621"/>
            </a:xfrm>
          </p:grpSpPr>
          <p:sp>
            <p:nvSpPr>
              <p:cNvPr id="27" name="Folded Corner 26">
                <a:extLst>
                  <a:ext uri="{FF2B5EF4-FFF2-40B4-BE49-F238E27FC236}">
                    <a16:creationId xmlns:a16="http://schemas.microsoft.com/office/drawing/2014/main" id="{BA786E6F-042B-0440-9153-D051FE692A6B}"/>
                  </a:ext>
                </a:extLst>
              </p:cNvPr>
              <p:cNvSpPr/>
              <p:nvPr/>
            </p:nvSpPr>
            <p:spPr>
              <a:xfrm>
                <a:off x="5405230" y="2875722"/>
                <a:ext cx="646797" cy="64679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F303D"/>
                  </a:solidFill>
                </a:endParaRPr>
              </a:p>
            </p:txBody>
          </p:sp>
          <p:sp>
            <p:nvSpPr>
              <p:cNvPr id="28" name="Folded Corner 27">
                <a:extLst>
                  <a:ext uri="{FF2B5EF4-FFF2-40B4-BE49-F238E27FC236}">
                    <a16:creationId xmlns:a16="http://schemas.microsoft.com/office/drawing/2014/main" id="{5E790757-70D5-E04B-8508-D7D68B1CAFFA}"/>
                  </a:ext>
                </a:extLst>
              </p:cNvPr>
              <p:cNvSpPr/>
              <p:nvPr/>
            </p:nvSpPr>
            <p:spPr>
              <a:xfrm>
                <a:off x="5487902" y="2953634"/>
                <a:ext cx="646797" cy="64679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F303D"/>
                  </a:solidFill>
                </a:endParaRPr>
              </a:p>
            </p:txBody>
          </p:sp>
          <p:sp>
            <p:nvSpPr>
              <p:cNvPr id="29" name="Folded Corner 28">
                <a:extLst>
                  <a:ext uri="{FF2B5EF4-FFF2-40B4-BE49-F238E27FC236}">
                    <a16:creationId xmlns:a16="http://schemas.microsoft.com/office/drawing/2014/main" id="{E5DA07FC-9F83-6745-810B-7B658DC07809}"/>
                  </a:ext>
                </a:extLst>
              </p:cNvPr>
              <p:cNvSpPr/>
              <p:nvPr/>
            </p:nvSpPr>
            <p:spPr>
              <a:xfrm>
                <a:off x="5570573" y="3031546"/>
                <a:ext cx="646797" cy="64679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2F303D"/>
                    </a:solidFill>
                  </a:rPr>
                  <a:t>JS</a:t>
                </a:r>
              </a:p>
            </p:txBody>
          </p:sp>
        </p:grp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81B4621D-CA61-D445-B2B4-FC86275F4817}"/>
                </a:ext>
              </a:extLst>
            </p:cNvPr>
            <p:cNvSpPr/>
            <p:nvPr/>
          </p:nvSpPr>
          <p:spPr>
            <a:xfrm>
              <a:off x="4600967" y="2641289"/>
              <a:ext cx="892717" cy="1436375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F303D"/>
                  </a:solidFill>
                </a:rPr>
                <a:t>CSS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59BC866A-17EC-DB40-A093-5864E365D6D6}"/>
                </a:ext>
              </a:extLst>
            </p:cNvPr>
            <p:cNvSpPr/>
            <p:nvPr/>
          </p:nvSpPr>
          <p:spPr>
            <a:xfrm>
              <a:off x="4600968" y="4289750"/>
              <a:ext cx="892716" cy="136296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F303D"/>
                  </a:solidFill>
                </a:rPr>
                <a:t>JS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57D14BB-E75E-CC41-88E8-D9900B991303}"/>
                </a:ext>
              </a:extLst>
            </p:cNvPr>
            <p:cNvSpPr/>
            <p:nvPr/>
          </p:nvSpPr>
          <p:spPr>
            <a:xfrm>
              <a:off x="8592265" y="3321335"/>
              <a:ext cx="1649896" cy="16498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F303D"/>
                  </a:solidFill>
                </a:rPr>
                <a:t>Web browser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7E4D3E6-DD04-474D-A355-E295A1966EA5}"/>
                </a:ext>
              </a:extLst>
            </p:cNvPr>
            <p:cNvSpPr/>
            <p:nvPr/>
          </p:nvSpPr>
          <p:spPr>
            <a:xfrm>
              <a:off x="5937504" y="2646772"/>
              <a:ext cx="1304544" cy="30114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F303D"/>
                  </a:solidFill>
                </a:rPr>
                <a:t>Web</a:t>
              </a:r>
            </a:p>
            <a:p>
              <a:pPr algn="ctr"/>
              <a:r>
                <a:rPr lang="en-US" dirty="0">
                  <a:solidFill>
                    <a:srgbClr val="2F303D"/>
                  </a:solidFill>
                </a:rPr>
                <a:t>page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01B2B8B-978F-8349-86D3-524D131D8973}"/>
                </a:ext>
              </a:extLst>
            </p:cNvPr>
            <p:cNvGrpSpPr/>
            <p:nvPr/>
          </p:nvGrpSpPr>
          <p:grpSpPr>
            <a:xfrm>
              <a:off x="2053432" y="2869747"/>
              <a:ext cx="1136017" cy="1050956"/>
              <a:chOff x="5405230" y="2875722"/>
              <a:chExt cx="812140" cy="802621"/>
            </a:xfrm>
          </p:grpSpPr>
          <p:sp>
            <p:nvSpPr>
              <p:cNvPr id="53" name="Folded Corner 52">
                <a:extLst>
                  <a:ext uri="{FF2B5EF4-FFF2-40B4-BE49-F238E27FC236}">
                    <a16:creationId xmlns:a16="http://schemas.microsoft.com/office/drawing/2014/main" id="{33EC99B3-8156-2E4D-A262-ADC247DFC957}"/>
                  </a:ext>
                </a:extLst>
              </p:cNvPr>
              <p:cNvSpPr/>
              <p:nvPr/>
            </p:nvSpPr>
            <p:spPr>
              <a:xfrm>
                <a:off x="5405230" y="2875722"/>
                <a:ext cx="646797" cy="64679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F303D"/>
                  </a:solidFill>
                </a:endParaRPr>
              </a:p>
            </p:txBody>
          </p:sp>
          <p:sp>
            <p:nvSpPr>
              <p:cNvPr id="54" name="Folded Corner 53">
                <a:extLst>
                  <a:ext uri="{FF2B5EF4-FFF2-40B4-BE49-F238E27FC236}">
                    <a16:creationId xmlns:a16="http://schemas.microsoft.com/office/drawing/2014/main" id="{ED898B57-58D1-7D4A-BA91-26795DE176D8}"/>
                  </a:ext>
                </a:extLst>
              </p:cNvPr>
              <p:cNvSpPr/>
              <p:nvPr/>
            </p:nvSpPr>
            <p:spPr>
              <a:xfrm>
                <a:off x="5487902" y="2953634"/>
                <a:ext cx="646797" cy="64679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F303D"/>
                  </a:solidFill>
                </a:endParaRPr>
              </a:p>
            </p:txBody>
          </p:sp>
          <p:sp>
            <p:nvSpPr>
              <p:cNvPr id="55" name="Folded Corner 54">
                <a:extLst>
                  <a:ext uri="{FF2B5EF4-FFF2-40B4-BE49-F238E27FC236}">
                    <a16:creationId xmlns:a16="http://schemas.microsoft.com/office/drawing/2014/main" id="{B1497D95-B155-BC4F-9A75-4E67AA4B68CE}"/>
                  </a:ext>
                </a:extLst>
              </p:cNvPr>
              <p:cNvSpPr/>
              <p:nvPr/>
            </p:nvSpPr>
            <p:spPr>
              <a:xfrm>
                <a:off x="5570573" y="3031546"/>
                <a:ext cx="646797" cy="64679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2F303D"/>
                    </a:solidFill>
                  </a:rPr>
                  <a:t>LESS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AAE649-9F1B-D749-97CE-939B72B34918}"/>
                </a:ext>
              </a:extLst>
            </p:cNvPr>
            <p:cNvSpPr txBox="1"/>
            <p:nvPr/>
          </p:nvSpPr>
          <p:spPr>
            <a:xfrm>
              <a:off x="1719990" y="5856695"/>
              <a:ext cx="18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Client library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9788330-BF6B-DB4D-A3C9-85C4BA18C6DC}"/>
                </a:ext>
              </a:extLst>
            </p:cNvPr>
            <p:cNvCxnSpPr/>
            <p:nvPr/>
          </p:nvCxnSpPr>
          <p:spPr>
            <a:xfrm>
              <a:off x="3368567" y="3344155"/>
              <a:ext cx="105328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F122DF4-ADC8-6B41-83D0-D4D292AD4A8D}"/>
                </a:ext>
              </a:extLst>
            </p:cNvPr>
            <p:cNvCxnSpPr/>
            <p:nvPr/>
          </p:nvCxnSpPr>
          <p:spPr>
            <a:xfrm>
              <a:off x="3368567" y="4989208"/>
              <a:ext cx="105328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B32EA99-601B-A249-9820-165CFEF0D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4972" y="4146283"/>
              <a:ext cx="984369" cy="12143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</a:t>
            </a:r>
            <a:r>
              <a:rPr lang="en-US" strike="sngStrike" dirty="0"/>
              <a:t>and</a:t>
            </a:r>
            <a:r>
              <a:rPr lang="en-US" dirty="0"/>
              <a:t> to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664F-68F1-F847-8074-77D794FD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304800"/>
            <a:ext cx="11343942" cy="412335"/>
          </a:xfrm>
        </p:spPr>
        <p:txBody>
          <a:bodyPr>
            <a:noAutofit/>
          </a:bodyPr>
          <a:lstStyle/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957729-3ADF-F047-9358-691C45693147}"/>
              </a:ext>
            </a:extLst>
          </p:cNvPr>
          <p:cNvGrpSpPr/>
          <p:nvPr/>
        </p:nvGrpSpPr>
        <p:grpSpPr>
          <a:xfrm>
            <a:off x="1674812" y="1066800"/>
            <a:ext cx="6858000" cy="2362200"/>
            <a:chOff x="304721" y="2912042"/>
            <a:chExt cx="4187766" cy="341255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DA3F73A-CAA6-424B-AEB2-4653A011CBA1}"/>
                </a:ext>
              </a:extLst>
            </p:cNvPr>
            <p:cNvSpPr/>
            <p:nvPr/>
          </p:nvSpPr>
          <p:spPr>
            <a:xfrm>
              <a:off x="304721" y="2912042"/>
              <a:ext cx="4187766" cy="3412558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105210-F0AB-CF41-BF5E-3D094FD5FD63}"/>
                </a:ext>
              </a:extLst>
            </p:cNvPr>
            <p:cNvSpPr txBox="1"/>
            <p:nvPr/>
          </p:nvSpPr>
          <p:spPr>
            <a:xfrm>
              <a:off x="471144" y="3132207"/>
              <a:ext cx="3630002" cy="297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/>
              <a:r>
                <a:rPr lang="en-US" sz="1600" dirty="0">
                  <a:solidFill>
                    <a:srgbClr val="FF3265"/>
                  </a:solidFill>
                  <a:latin typeface="Courier" pitchFamily="2" charset="0"/>
                </a:rPr>
                <a:t>.cmp-title--section</a:t>
              </a:r>
              <a:r>
                <a:rPr lang="en-US" sz="1600" dirty="0">
                  <a:latin typeface="Courier" pitchFamily="2" charset="0"/>
                </a:rPr>
                <a:t> {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dirty="0">
                  <a:solidFill>
                    <a:srgbClr val="6666CC"/>
                  </a:solidFill>
                  <a:latin typeface="Courier" pitchFamily="2" charset="0"/>
                </a:rPr>
                <a:t>.cmp-title </a:t>
              </a:r>
              <a:r>
                <a:rPr lang="en-US" sz="1600" dirty="0">
                  <a:latin typeface="Courier" pitchFamily="2" charset="0"/>
                </a:rPr>
                <a:t>{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      color: @</a:t>
              </a:r>
              <a:r>
                <a:rPr lang="en-US" sz="1600" dirty="0" err="1">
                  <a:latin typeface="Courier" pitchFamily="2" charset="0"/>
                </a:rPr>
                <a:t>primaryColor</a:t>
              </a:r>
              <a:r>
                <a:rPr lang="en-US" sz="1600" dirty="0">
                  <a:latin typeface="Courier" pitchFamily="2" charset="0"/>
                </a:rPr>
                <a:t>;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      </a:t>
              </a:r>
              <a:r>
                <a:rPr lang="en-US" sz="1600" dirty="0">
                  <a:solidFill>
                    <a:srgbClr val="33CDCC"/>
                  </a:solidFill>
                  <a:latin typeface="Courier" pitchFamily="2" charset="0"/>
                </a:rPr>
                <a:t>.cmp-</a:t>
              </a:r>
              <a:r>
                <a:rPr lang="en-US" sz="1600" dirty="0" err="1">
                  <a:solidFill>
                    <a:srgbClr val="33CDCC"/>
                  </a:solidFill>
                  <a:latin typeface="Courier" pitchFamily="2" charset="0"/>
                </a:rPr>
                <a:t>title__text</a:t>
              </a:r>
              <a:r>
                <a:rPr lang="en-US" sz="1600" dirty="0">
                  <a:solidFill>
                    <a:srgbClr val="33CDCC"/>
                  </a:solidFill>
                  <a:latin typeface="Courier" pitchFamily="2" charset="0"/>
                </a:rPr>
                <a:t> </a:t>
              </a:r>
              <a:r>
                <a:rPr lang="en-US" sz="1600" dirty="0">
                  <a:latin typeface="Courier" pitchFamily="2" charset="0"/>
                </a:rPr>
                <a:t>{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   	     font-weight: 400;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      }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    }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972826B-7ACF-0C4A-8308-FCEAFDE056BE}"/>
              </a:ext>
            </a:extLst>
          </p:cNvPr>
          <p:cNvSpPr txBox="1">
            <a:spLocks/>
          </p:cNvSpPr>
          <p:nvPr/>
        </p:nvSpPr>
        <p:spPr>
          <a:xfrm>
            <a:off x="8761412" y="2057401"/>
            <a:ext cx="2362200" cy="457200"/>
          </a:xfrm>
          <a:prstGeom prst="rect">
            <a:avLst/>
          </a:prstGeom>
        </p:spPr>
        <p:txBody>
          <a:bodyPr vert="horz" lIns="108829" tIns="54414" rIns="108829" bIns="54414" rtlCol="0">
            <a:normAutofit lnSpcReduction="10000"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dirty="0"/>
              <a:t>LESS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6B4132-D377-954A-908A-8236D79DA311}"/>
              </a:ext>
            </a:extLst>
          </p:cNvPr>
          <p:cNvGrpSpPr/>
          <p:nvPr/>
        </p:nvGrpSpPr>
        <p:grpSpPr>
          <a:xfrm>
            <a:off x="1674812" y="3810000"/>
            <a:ext cx="6858000" cy="2209800"/>
            <a:chOff x="4917224" y="2959907"/>
            <a:chExt cx="6927415" cy="247712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2FAABC6-2400-3A42-AD46-78CB7DB1B47E}"/>
                </a:ext>
              </a:extLst>
            </p:cNvPr>
            <p:cNvSpPr/>
            <p:nvPr/>
          </p:nvSpPr>
          <p:spPr>
            <a:xfrm>
              <a:off x="4917224" y="2959907"/>
              <a:ext cx="6927415" cy="2477129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FE1B22-7887-134E-AAA6-28693BA8D4FB}"/>
                </a:ext>
              </a:extLst>
            </p:cNvPr>
            <p:cNvSpPr txBox="1"/>
            <p:nvPr/>
          </p:nvSpPr>
          <p:spPr>
            <a:xfrm>
              <a:off x="5218043" y="3177038"/>
              <a:ext cx="6251714" cy="2101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/>
              <a:r>
                <a:rPr lang="en-US" sz="1600" dirty="0">
                  <a:solidFill>
                    <a:srgbClr val="FF3265"/>
                  </a:solidFill>
                  <a:latin typeface="Courier" pitchFamily="2" charset="0"/>
                </a:rPr>
                <a:t>.cmp-title--section </a:t>
              </a:r>
              <a:r>
                <a:rPr lang="en-US" sz="1600" dirty="0">
                  <a:solidFill>
                    <a:srgbClr val="6666CC"/>
                  </a:solidFill>
                  <a:latin typeface="Courier" pitchFamily="2" charset="0"/>
                </a:rPr>
                <a:t>.cmp-title </a:t>
              </a:r>
              <a:r>
                <a:rPr lang="en-US" sz="1600" dirty="0">
                  <a:latin typeface="Courier" pitchFamily="2" charset="0"/>
                </a:rPr>
                <a:t>{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   color: red;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}</a:t>
              </a:r>
            </a:p>
            <a:p>
              <a:pPr marL="9525" defTabSz="457200"/>
              <a:endParaRPr lang="en-US" sz="1600" dirty="0">
                <a:latin typeface="Courier" pitchFamily="2" charset="0"/>
              </a:endParaRPr>
            </a:p>
            <a:p>
              <a:pPr marL="9525" defTabSz="457200"/>
              <a:r>
                <a:rPr lang="en-US" sz="1600" dirty="0">
                  <a:solidFill>
                    <a:srgbClr val="FF3265"/>
                  </a:solidFill>
                  <a:latin typeface="Courier" pitchFamily="2" charset="0"/>
                </a:rPr>
                <a:t>.cmp-title--section </a:t>
              </a:r>
              <a:r>
                <a:rPr lang="en-US" sz="1600" dirty="0">
                  <a:solidFill>
                    <a:srgbClr val="6666CC"/>
                  </a:solidFill>
                  <a:latin typeface="Courier" pitchFamily="2" charset="0"/>
                </a:rPr>
                <a:t>.cmp-title </a:t>
              </a:r>
              <a:r>
                <a:rPr lang="en-US" sz="1600" dirty="0">
                  <a:solidFill>
                    <a:srgbClr val="33CDCC"/>
                  </a:solidFill>
                  <a:latin typeface="Courier" pitchFamily="2" charset="0"/>
                </a:rPr>
                <a:t>.cmp-</a:t>
              </a:r>
              <a:r>
                <a:rPr lang="en-US" sz="1600" dirty="0" err="1">
                  <a:solidFill>
                    <a:srgbClr val="33CDCC"/>
                  </a:solidFill>
                  <a:latin typeface="Courier" pitchFamily="2" charset="0"/>
                </a:rPr>
                <a:t>title__text</a:t>
              </a:r>
              <a:r>
                <a:rPr lang="en-US" sz="1600" dirty="0">
                  <a:solidFill>
                    <a:srgbClr val="33CDCC"/>
                  </a:solidFill>
                  <a:latin typeface="Courier" pitchFamily="2" charset="0"/>
                </a:rPr>
                <a:t> </a:t>
              </a:r>
              <a:r>
                <a:rPr lang="en-US" sz="1600" dirty="0">
                  <a:latin typeface="Courier" pitchFamily="2" charset="0"/>
                </a:rPr>
                <a:t>{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   font-weight: 400;</a:t>
              </a:r>
            </a:p>
            <a:p>
              <a:pPr marL="9525" defTabSz="457200"/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0E09310-C03E-0849-8125-498C04DDFF46}"/>
              </a:ext>
            </a:extLst>
          </p:cNvPr>
          <p:cNvSpPr txBox="1">
            <a:spLocks/>
          </p:cNvSpPr>
          <p:nvPr/>
        </p:nvSpPr>
        <p:spPr>
          <a:xfrm>
            <a:off x="8761412" y="3352801"/>
            <a:ext cx="2362200" cy="457200"/>
          </a:xfrm>
          <a:prstGeom prst="rect">
            <a:avLst/>
          </a:prstGeom>
        </p:spPr>
        <p:txBody>
          <a:bodyPr vert="horz" lIns="108829" tIns="54414" rIns="108829" bIns="54414" rtlCol="0">
            <a:normAutofit lnSpcReduction="10000"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dirty="0"/>
              <a:t>…</a:t>
            </a:r>
            <a:r>
              <a:rPr lang="en-US" dirty="0">
                <a:solidFill>
                  <a:srgbClr val="FF3265"/>
                </a:solidFill>
              </a:rPr>
              <a:t>compiles</a:t>
            </a:r>
            <a:r>
              <a:rPr lang="en-US" dirty="0"/>
              <a:t> to…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218420F-F148-ED42-913A-09A4112C9DC1}"/>
              </a:ext>
            </a:extLst>
          </p:cNvPr>
          <p:cNvSpPr txBox="1">
            <a:spLocks/>
          </p:cNvSpPr>
          <p:nvPr/>
        </p:nvSpPr>
        <p:spPr>
          <a:xfrm>
            <a:off x="8761412" y="4648201"/>
            <a:ext cx="2362200" cy="457200"/>
          </a:xfrm>
          <a:prstGeom prst="rect">
            <a:avLst/>
          </a:prstGeom>
        </p:spPr>
        <p:txBody>
          <a:bodyPr vert="horz" lIns="108829" tIns="54414" rIns="108829" bIns="54414" rtlCol="0">
            <a:normAutofit lnSpcReduction="10000"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38143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664F-68F1-F847-8074-77D794FD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143000"/>
            <a:ext cx="11343942" cy="412335"/>
          </a:xfrm>
        </p:spPr>
        <p:txBody>
          <a:bodyPr>
            <a:noAutofit/>
          </a:bodyPr>
          <a:lstStyle/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29</a:t>
            </a:fld>
            <a:endParaRPr lang="en-US" dirty="0"/>
          </a:p>
        </p:txBody>
      </p:sp>
      <p:sp>
        <p:nvSpPr>
          <p:cNvPr id="18" name="clientlib-dopetrope">
            <a:extLst>
              <a:ext uri="{FF2B5EF4-FFF2-40B4-BE49-F238E27FC236}">
                <a16:creationId xmlns:a16="http://schemas.microsoft.com/office/drawing/2014/main" id="{636A8045-51FA-FA4A-9E40-2D89ABC599E3}"/>
              </a:ext>
            </a:extLst>
          </p:cNvPr>
          <p:cNvSpPr txBox="1">
            <a:spLocks/>
          </p:cNvSpPr>
          <p:nvPr/>
        </p:nvSpPr>
        <p:spPr>
          <a:xfrm>
            <a:off x="4942057" y="2365281"/>
            <a:ext cx="6706605" cy="3122998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>
                <a:solidFill>
                  <a:srgbClr val="FF3366"/>
                </a:solidFill>
              </a:rPr>
              <a:t>LESS/JS we wrote </a:t>
            </a:r>
            <a:r>
              <a:rPr lang="en-US" dirty="0"/>
              <a:t>to implement the </a:t>
            </a:r>
            <a:r>
              <a:rPr lang="en-US" dirty="0" err="1"/>
              <a:t>Dopetrope</a:t>
            </a:r>
            <a:r>
              <a:rPr lang="en-US" dirty="0"/>
              <a:t> brand.</a:t>
            </a:r>
          </a:p>
          <a:p>
            <a:r>
              <a:rPr lang="en-US" dirty="0"/>
              <a:t>Brand &amp; component styles, responsive grid definition and functional JS.</a:t>
            </a:r>
          </a:p>
          <a:p>
            <a:r>
              <a:rPr lang="en-US" dirty="0"/>
              <a:t>Assigned category </a:t>
            </a:r>
            <a:r>
              <a:rPr lang="en-US" dirty="0">
                <a:solidFill>
                  <a:srgbClr val="FF3265"/>
                </a:solidFill>
              </a:rPr>
              <a:t>l725.dopetrope</a:t>
            </a:r>
            <a:r>
              <a:rPr lang="en-US" dirty="0"/>
              <a:t>.</a:t>
            </a:r>
          </a:p>
        </p:txBody>
      </p:sp>
      <p:grpSp>
        <p:nvGrpSpPr>
          <p:cNvPr id="27" name="code-box-dopetrope">
            <a:extLst>
              <a:ext uri="{FF2B5EF4-FFF2-40B4-BE49-F238E27FC236}">
                <a16:creationId xmlns:a16="http://schemas.microsoft.com/office/drawing/2014/main" id="{9EF5C47C-7CD2-DE4D-8E1F-07A36A8158F4}"/>
              </a:ext>
            </a:extLst>
          </p:cNvPr>
          <p:cNvGrpSpPr/>
          <p:nvPr/>
        </p:nvGrpSpPr>
        <p:grpSpPr>
          <a:xfrm>
            <a:off x="617870" y="2365281"/>
            <a:ext cx="4187766" cy="3122998"/>
            <a:chOff x="304721" y="2912042"/>
            <a:chExt cx="4187766" cy="3122998"/>
          </a:xfrm>
        </p:grpSpPr>
        <p:sp>
          <p:nvSpPr>
            <p:cNvPr id="28" name="Code bg">
              <a:extLst>
                <a:ext uri="{FF2B5EF4-FFF2-40B4-BE49-F238E27FC236}">
                  <a16:creationId xmlns:a16="http://schemas.microsoft.com/office/drawing/2014/main" id="{610D123A-1B79-2F4F-9519-4643AAD09B00}"/>
                </a:ext>
              </a:extLst>
            </p:cNvPr>
            <p:cNvSpPr/>
            <p:nvPr/>
          </p:nvSpPr>
          <p:spPr>
            <a:xfrm>
              <a:off x="304721" y="2912042"/>
              <a:ext cx="4187766" cy="3122998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29" name="Code text">
              <a:extLst>
                <a:ext uri="{FF2B5EF4-FFF2-40B4-BE49-F238E27FC236}">
                  <a16:creationId xmlns:a16="http://schemas.microsoft.com/office/drawing/2014/main" id="{C6CC06BC-2A22-4045-91FF-A9640530EFFE}"/>
                </a:ext>
              </a:extLst>
            </p:cNvPr>
            <p:cNvSpPr txBox="1"/>
            <p:nvPr/>
          </p:nvSpPr>
          <p:spPr>
            <a:xfrm>
              <a:off x="583603" y="3163871"/>
              <a:ext cx="3630002" cy="887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r>
                <a:rPr lang="en-US" dirty="0">
                  <a:latin typeface="Courier" pitchFamily="2" charset="0"/>
                </a:rPr>
                <a:t>/apps/l725/clientlibs/…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 dirty="0">
                  <a:solidFill>
                    <a:srgbClr val="FF3366"/>
                  </a:solidFill>
                  <a:latin typeface="Courier" pitchFamily="2" charset="0"/>
                </a:rPr>
                <a:t>   </a:t>
              </a:r>
              <a:r>
                <a:rPr lang="en-US" dirty="0" err="1">
                  <a:solidFill>
                    <a:srgbClr val="FF3366"/>
                  </a:solidFill>
                  <a:latin typeface="Courier" pitchFamily="2" charset="0"/>
                </a:rPr>
                <a:t>clientlib-dopetrope</a:t>
              </a:r>
              <a:endParaRPr lang="en-US" dirty="0">
                <a:solidFill>
                  <a:srgbClr val="FF3366"/>
                </a:solidFill>
                <a:latin typeface="Courier" pitchFamily="2" charset="0"/>
              </a:endParaRPr>
            </a:p>
          </p:txBody>
        </p:sp>
      </p:grpSp>
      <p:sp>
        <p:nvSpPr>
          <p:cNvPr id="20" name="clientlib-start">
            <a:extLst>
              <a:ext uri="{FF2B5EF4-FFF2-40B4-BE49-F238E27FC236}">
                <a16:creationId xmlns:a16="http://schemas.microsoft.com/office/drawing/2014/main" id="{EA84F8CD-52CB-3444-815A-0C03E8859779}"/>
              </a:ext>
            </a:extLst>
          </p:cNvPr>
          <p:cNvSpPr txBox="1">
            <a:spLocks/>
          </p:cNvSpPr>
          <p:nvPr/>
        </p:nvSpPr>
        <p:spPr>
          <a:xfrm>
            <a:off x="4942057" y="2365281"/>
            <a:ext cx="6715660" cy="3122998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Clientlibs are </a:t>
            </a:r>
            <a:r>
              <a:rPr lang="en-US" dirty="0">
                <a:solidFill>
                  <a:srgbClr val="FF3366"/>
                </a:solidFill>
              </a:rPr>
              <a:t>assigned</a:t>
            </a:r>
            <a:r>
              <a:rPr lang="en-US" dirty="0"/>
              <a:t> categories and are </a:t>
            </a:r>
            <a:r>
              <a:rPr lang="en-US" dirty="0">
                <a:solidFill>
                  <a:srgbClr val="FF3366"/>
                </a:solidFill>
              </a:rPr>
              <a:t>referenced</a:t>
            </a:r>
            <a:r>
              <a:rPr lang="en-US" dirty="0"/>
              <a:t> by said categories.</a:t>
            </a:r>
          </a:p>
          <a:p>
            <a:r>
              <a:rPr lang="en-US" dirty="0" err="1"/>
              <a:t>Clientlibs</a:t>
            </a:r>
            <a:r>
              <a:rPr lang="en-US" dirty="0"/>
              <a:t> belong in </a:t>
            </a:r>
            <a:r>
              <a:rPr lang="en-US" dirty="0">
                <a:solidFill>
                  <a:srgbClr val="FF3265"/>
                </a:solidFill>
              </a:rPr>
              <a:t>/apps</a:t>
            </a:r>
            <a:r>
              <a:rPr lang="en-US" dirty="0"/>
              <a:t> not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clientlibs</a:t>
            </a:r>
            <a:r>
              <a:rPr lang="en-US" dirty="0"/>
              <a:t>!</a:t>
            </a:r>
          </a:p>
        </p:txBody>
      </p:sp>
      <p:grpSp>
        <p:nvGrpSpPr>
          <p:cNvPr id="21" name="code-box-start">
            <a:extLst>
              <a:ext uri="{FF2B5EF4-FFF2-40B4-BE49-F238E27FC236}">
                <a16:creationId xmlns:a16="http://schemas.microsoft.com/office/drawing/2014/main" id="{6A2BDDB0-1FDD-CD4A-8B57-2C9E424E5E27}"/>
              </a:ext>
            </a:extLst>
          </p:cNvPr>
          <p:cNvGrpSpPr/>
          <p:nvPr/>
        </p:nvGrpSpPr>
        <p:grpSpPr>
          <a:xfrm>
            <a:off x="617870" y="2365281"/>
            <a:ext cx="4187766" cy="3122998"/>
            <a:chOff x="304721" y="2912042"/>
            <a:chExt cx="4187766" cy="3122998"/>
          </a:xfrm>
        </p:grpSpPr>
        <p:sp>
          <p:nvSpPr>
            <p:cNvPr id="22" name="Code bg">
              <a:extLst>
                <a:ext uri="{FF2B5EF4-FFF2-40B4-BE49-F238E27FC236}">
                  <a16:creationId xmlns:a16="http://schemas.microsoft.com/office/drawing/2014/main" id="{011AA574-C815-4A44-BEB0-E6B5D10A5F7B}"/>
                </a:ext>
              </a:extLst>
            </p:cNvPr>
            <p:cNvSpPr/>
            <p:nvPr/>
          </p:nvSpPr>
          <p:spPr>
            <a:xfrm>
              <a:off x="304721" y="2912042"/>
              <a:ext cx="4187766" cy="3122998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23" name="Code text">
              <a:extLst>
                <a:ext uri="{FF2B5EF4-FFF2-40B4-BE49-F238E27FC236}">
                  <a16:creationId xmlns:a16="http://schemas.microsoft.com/office/drawing/2014/main" id="{57F82F27-1FC8-874C-97D6-11D419BBC631}"/>
                </a:ext>
              </a:extLst>
            </p:cNvPr>
            <p:cNvSpPr txBox="1"/>
            <p:nvPr/>
          </p:nvSpPr>
          <p:spPr>
            <a:xfrm>
              <a:off x="583603" y="3163871"/>
              <a:ext cx="3630002" cy="887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r>
                <a:rPr lang="en-US" dirty="0">
                  <a:latin typeface="Courier" pitchFamily="2" charset="0"/>
                </a:rPr>
                <a:t>/apps/l725/clientlibs/…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>
                  <a:latin typeface="Courier" pitchFamily="2" charset="0"/>
                </a:rPr>
                <a:t>   clientlib-dopetrope</a:t>
              </a:r>
              <a:endParaRPr lang="en-US" dirty="0">
                <a:latin typeface="Courier" pitchFamily="2" charset="0"/>
              </a:endParaRPr>
            </a:p>
          </p:txBody>
        </p:sp>
      </p:grpSp>
      <p:sp>
        <p:nvSpPr>
          <p:cNvPr id="7" name="Hero text">
            <a:extLst>
              <a:ext uri="{FF2B5EF4-FFF2-40B4-BE49-F238E27FC236}">
                <a16:creationId xmlns:a16="http://schemas.microsoft.com/office/drawing/2014/main" id="{6972826B-7ACF-0C4A-8308-FCEAFDE056BE}"/>
              </a:ext>
            </a:extLst>
          </p:cNvPr>
          <p:cNvSpPr txBox="1">
            <a:spLocks/>
          </p:cNvSpPr>
          <p:nvPr/>
        </p:nvSpPr>
        <p:spPr>
          <a:xfrm>
            <a:off x="-1" y="1349167"/>
            <a:ext cx="12188825" cy="643015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dirty="0"/>
              <a:t>Client Libraries </a:t>
            </a:r>
            <a:r>
              <a:rPr lang="en-US" dirty="0">
                <a:solidFill>
                  <a:srgbClr val="FF3265"/>
                </a:solidFill>
              </a:rPr>
              <a:t>organize </a:t>
            </a:r>
            <a:r>
              <a:rPr lang="en-US" dirty="0"/>
              <a:t>our</a:t>
            </a:r>
            <a:r>
              <a:rPr lang="en-US" dirty="0">
                <a:solidFill>
                  <a:srgbClr val="FF3265"/>
                </a:solidFill>
              </a:rPr>
              <a:t> front-end assets </a:t>
            </a:r>
            <a:r>
              <a:rPr lang="en-US" dirty="0"/>
              <a:t>to support the </a:t>
            </a:r>
            <a:r>
              <a:rPr lang="en-US" dirty="0" err="1"/>
              <a:t>Dopetrope</a:t>
            </a:r>
            <a:r>
              <a:rPr lang="en-US" dirty="0"/>
              <a:t> site implementation. </a:t>
            </a:r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30793" y="2900363"/>
            <a:ext cx="7727238" cy="1057275"/>
            <a:chOff x="2230793" y="2900363"/>
            <a:chExt cx="7727238" cy="1057275"/>
          </a:xfrm>
        </p:grpSpPr>
        <p:sp>
          <p:nvSpPr>
            <p:cNvPr id="7" name="Content Placeholder 5"/>
            <p:cNvSpPr txBox="1">
              <a:spLocks/>
            </p:cNvSpPr>
            <p:nvPr/>
          </p:nvSpPr>
          <p:spPr>
            <a:xfrm>
              <a:off x="2230793" y="2900363"/>
              <a:ext cx="1762206" cy="1057275"/>
            </a:xfrm>
            <a:prstGeom prst="rect">
              <a:avLst/>
            </a:prstGeom>
          </p:spPr>
          <p:txBody>
            <a:bodyPr vert="horz" lIns="108829" tIns="54414" rIns="108829" bIns="54414" rtlCol="0">
              <a:normAutofit/>
            </a:bodyPr>
            <a:lstStyle>
              <a:lvl1pPr marL="274638" indent="-265113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dobe Clean Light" pitchFamily="34" charset="0"/>
                  <a:ea typeface="+mn-ea"/>
                  <a:cs typeface="+mn-cs"/>
                </a:defRPr>
              </a:lvl1pPr>
              <a:lvl2pPr marL="551703" indent="-275852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51979" indent="-20027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50366" indent="-198387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88291" indent="-13792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79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944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08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5235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 algn="ctr">
                <a:buFont typeface="Wingdings" pitchFamily="2" charset="2"/>
                <a:buNone/>
              </a:pPr>
              <a:r>
                <a:rPr lang="en-US" sz="6000" dirty="0"/>
                <a:t>why</a:t>
              </a:r>
            </a:p>
          </p:txBody>
        </p:sp>
        <p:sp>
          <p:nvSpPr>
            <p:cNvPr id="8" name="Content Placeholder 5"/>
            <p:cNvSpPr txBox="1">
              <a:spLocks/>
            </p:cNvSpPr>
            <p:nvPr/>
          </p:nvSpPr>
          <p:spPr>
            <a:xfrm>
              <a:off x="8995925" y="2900363"/>
              <a:ext cx="962106" cy="1057275"/>
            </a:xfrm>
            <a:prstGeom prst="rect">
              <a:avLst/>
            </a:prstGeom>
          </p:spPr>
          <p:txBody>
            <a:bodyPr vert="horz" lIns="108829" tIns="54414" rIns="108829" bIns="54414" rtlCol="0">
              <a:normAutofit/>
            </a:bodyPr>
            <a:lstStyle>
              <a:lvl1pPr marL="274638" indent="-265113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dobe Clean Light" pitchFamily="34" charset="0"/>
                  <a:ea typeface="+mn-ea"/>
                  <a:cs typeface="+mn-cs"/>
                </a:defRPr>
              </a:lvl1pPr>
              <a:lvl2pPr marL="551703" indent="-275852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51979" indent="-20027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50366" indent="-198387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88291" indent="-137926" algn="l" defTabSz="1088291" rtl="0" eaLnBrk="1" latinLnBrk="0" hangingPunct="1">
                <a:spcBef>
                  <a:spcPts val="714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79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944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08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5235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 algn="ctr">
                <a:buFont typeface="Wingdings" pitchFamily="2" charset="2"/>
                <a:buNone/>
              </a:pPr>
              <a:r>
                <a:rPr lang="en-US" sz="6000" dirty="0"/>
                <a:t>?</a:t>
              </a:r>
            </a:p>
          </p:txBody>
        </p:sp>
      </p:grpSp>
      <p:sp>
        <p:nvSpPr>
          <p:cNvPr id="9" name="Content Placeholder 5"/>
          <p:cNvSpPr txBox="1">
            <a:spLocks/>
          </p:cNvSpPr>
          <p:nvPr/>
        </p:nvSpPr>
        <p:spPr>
          <a:xfrm>
            <a:off x="3483371" y="2900363"/>
            <a:ext cx="6022182" cy="1057275"/>
          </a:xfrm>
          <a:prstGeom prst="rect">
            <a:avLst/>
          </a:prstGeom>
        </p:spPr>
        <p:txBody>
          <a:bodyPr vert="horz" lIns="108829" tIns="54414" rIns="108829" bIns="54414" rtlCol="0">
            <a:no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Font typeface="Wingdings" pitchFamily="2" charset="2"/>
              <a:buNone/>
            </a:pPr>
            <a:r>
              <a:rPr lang="en-US" sz="6000" dirty="0"/>
              <a:t>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40878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16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664F-68F1-F847-8074-77D794FD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143000"/>
            <a:ext cx="11343942" cy="412335"/>
          </a:xfrm>
        </p:spPr>
        <p:txBody>
          <a:bodyPr>
            <a:noAutofit/>
          </a:bodyPr>
          <a:lstStyle/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30</a:t>
            </a:fld>
            <a:endParaRPr lang="en-US" dirty="0"/>
          </a:p>
        </p:txBody>
      </p:sp>
      <p:sp>
        <p:nvSpPr>
          <p:cNvPr id="50" name="clientlib-real">
            <a:extLst>
              <a:ext uri="{FF2B5EF4-FFF2-40B4-BE49-F238E27FC236}">
                <a16:creationId xmlns:a16="http://schemas.microsoft.com/office/drawing/2014/main" id="{939FFBC1-6A79-0840-8106-730647F6C597}"/>
              </a:ext>
            </a:extLst>
          </p:cNvPr>
          <p:cNvSpPr txBox="1">
            <a:spLocks/>
          </p:cNvSpPr>
          <p:nvPr/>
        </p:nvSpPr>
        <p:spPr>
          <a:xfrm>
            <a:off x="5874435" y="2363402"/>
            <a:ext cx="5695675" cy="3122998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</a:t>
            </a:r>
            <a:r>
              <a:rPr lang="en-US" dirty="0" err="1"/>
              <a:t>Dopetrope</a:t>
            </a:r>
            <a:r>
              <a:rPr lang="en-US" dirty="0"/>
              <a:t> </a:t>
            </a:r>
            <a:r>
              <a:rPr lang="en-US" dirty="0">
                <a:solidFill>
                  <a:srgbClr val="FF3265"/>
                </a:solidFill>
              </a:rPr>
              <a:t>styled Title Component</a:t>
            </a:r>
          </a:p>
          <a:p>
            <a:r>
              <a:rPr lang="en-US" dirty="0"/>
              <a:t>Default, Section and Site styles</a:t>
            </a:r>
          </a:p>
          <a:p>
            <a:r>
              <a:rPr lang="en-US" dirty="0"/>
              <a:t>No JS (told you it was rare!)</a:t>
            </a:r>
          </a:p>
        </p:txBody>
      </p:sp>
      <p:grpSp>
        <p:nvGrpSpPr>
          <p:cNvPr id="51" name="code-box-real">
            <a:extLst>
              <a:ext uri="{FF2B5EF4-FFF2-40B4-BE49-F238E27FC236}">
                <a16:creationId xmlns:a16="http://schemas.microsoft.com/office/drawing/2014/main" id="{C6791C31-3929-5049-9F60-8957ADD1E865}"/>
              </a:ext>
            </a:extLst>
          </p:cNvPr>
          <p:cNvGrpSpPr/>
          <p:nvPr/>
        </p:nvGrpSpPr>
        <p:grpSpPr>
          <a:xfrm>
            <a:off x="530264" y="2363402"/>
            <a:ext cx="5132481" cy="3122998"/>
            <a:chOff x="304721" y="2912042"/>
            <a:chExt cx="3591604" cy="3122998"/>
          </a:xfrm>
        </p:grpSpPr>
        <p:sp>
          <p:nvSpPr>
            <p:cNvPr id="52" name="Code bg">
              <a:extLst>
                <a:ext uri="{FF2B5EF4-FFF2-40B4-BE49-F238E27FC236}">
                  <a16:creationId xmlns:a16="http://schemas.microsoft.com/office/drawing/2014/main" id="{46AB27F3-A934-264C-BA3F-217E0DDE51A0}"/>
                </a:ext>
              </a:extLst>
            </p:cNvPr>
            <p:cNvSpPr/>
            <p:nvPr/>
          </p:nvSpPr>
          <p:spPr>
            <a:xfrm>
              <a:off x="304721" y="2912042"/>
              <a:ext cx="3591604" cy="3122998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53" name="Code text">
              <a:extLst>
                <a:ext uri="{FF2B5EF4-FFF2-40B4-BE49-F238E27FC236}">
                  <a16:creationId xmlns:a16="http://schemas.microsoft.com/office/drawing/2014/main" id="{AD77D457-431C-214D-A91A-C304A76D0E02}"/>
                </a:ext>
              </a:extLst>
            </p:cNvPr>
            <p:cNvSpPr txBox="1"/>
            <p:nvPr/>
          </p:nvSpPr>
          <p:spPr>
            <a:xfrm>
              <a:off x="445556" y="3134550"/>
              <a:ext cx="3232373" cy="1791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r>
                <a:rPr lang="en-US" sz="1100" dirty="0">
                  <a:latin typeface="Courier" pitchFamily="2" charset="0"/>
                </a:rPr>
                <a:t>/apps/l725/clientlibs/clientlib-dopetrope/components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…/title/</a:t>
              </a:r>
              <a:r>
                <a:rPr lang="en-US" sz="1600" dirty="0" err="1">
                  <a:latin typeface="Courier" pitchFamily="2" charset="0"/>
                </a:rPr>
                <a:t>title.less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…/title/styles/</a:t>
              </a:r>
              <a:r>
                <a:rPr lang="en-US" sz="1600" dirty="0" err="1">
                  <a:latin typeface="Courier" pitchFamily="2" charset="0"/>
                </a:rPr>
                <a:t>default.less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…/title/styles/</a:t>
              </a:r>
              <a:r>
                <a:rPr lang="en-US" sz="1600" dirty="0" err="1">
                  <a:latin typeface="Courier" pitchFamily="2" charset="0"/>
                </a:rPr>
                <a:t>section.less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…/title/styles/</a:t>
              </a:r>
              <a:r>
                <a:rPr lang="en-US" sz="1600" dirty="0" err="1">
                  <a:latin typeface="Courier" pitchFamily="2" charset="0"/>
                </a:rPr>
                <a:t>site.less</a:t>
              </a:r>
              <a:endParaRPr lang="en-US" sz="1600" dirty="0">
                <a:latin typeface="Courier" pitchFamily="2" charset="0"/>
              </a:endParaRPr>
            </a:p>
          </p:txBody>
        </p:sp>
      </p:grpSp>
      <p:sp>
        <p:nvSpPr>
          <p:cNvPr id="46" name="clientlib-styles">
            <a:extLst>
              <a:ext uri="{FF2B5EF4-FFF2-40B4-BE49-F238E27FC236}">
                <a16:creationId xmlns:a16="http://schemas.microsoft.com/office/drawing/2014/main" id="{AACF950C-A5A1-524E-983E-34934F5C73BD}"/>
              </a:ext>
            </a:extLst>
          </p:cNvPr>
          <p:cNvSpPr txBox="1">
            <a:spLocks/>
          </p:cNvSpPr>
          <p:nvPr/>
        </p:nvSpPr>
        <p:spPr>
          <a:xfrm>
            <a:off x="5874435" y="2363402"/>
            <a:ext cx="5695675" cy="3122998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set of  LESS/CSS defining the respective </a:t>
            </a:r>
            <a:r>
              <a:rPr lang="en-US" dirty="0">
                <a:solidFill>
                  <a:srgbClr val="FF3366"/>
                </a:solidFill>
              </a:rPr>
              <a:t>Component style</a:t>
            </a:r>
            <a:r>
              <a:rPr lang="en-US" dirty="0"/>
              <a:t>.</a:t>
            </a:r>
          </a:p>
          <a:p>
            <a:r>
              <a:rPr lang="en-US" dirty="0"/>
              <a:t>Try to define a file per style.</a:t>
            </a:r>
          </a:p>
          <a:p>
            <a:r>
              <a:rPr lang="en-US" dirty="0"/>
              <a:t>ex. section-</a:t>
            </a:r>
            <a:r>
              <a:rPr lang="en-US" dirty="0" err="1"/>
              <a:t>title.less</a:t>
            </a:r>
            <a:r>
              <a:rPr lang="en-US" dirty="0"/>
              <a:t>, </a:t>
            </a:r>
            <a:r>
              <a:rPr lang="en-US" dirty="0" err="1"/>
              <a:t>hero.less</a:t>
            </a:r>
            <a:endParaRPr lang="en-US" dirty="0"/>
          </a:p>
        </p:txBody>
      </p:sp>
      <p:grpSp>
        <p:nvGrpSpPr>
          <p:cNvPr id="47" name="code-box-styles">
            <a:extLst>
              <a:ext uri="{FF2B5EF4-FFF2-40B4-BE49-F238E27FC236}">
                <a16:creationId xmlns:a16="http://schemas.microsoft.com/office/drawing/2014/main" id="{CF5DE23E-6974-2B4B-BD29-AD8E9EEF94DA}"/>
              </a:ext>
            </a:extLst>
          </p:cNvPr>
          <p:cNvGrpSpPr/>
          <p:nvPr/>
        </p:nvGrpSpPr>
        <p:grpSpPr>
          <a:xfrm>
            <a:off x="530264" y="2363402"/>
            <a:ext cx="5132481" cy="3122998"/>
            <a:chOff x="304721" y="2912042"/>
            <a:chExt cx="3591604" cy="3122998"/>
          </a:xfrm>
        </p:grpSpPr>
        <p:sp>
          <p:nvSpPr>
            <p:cNvPr id="48" name="Code bg">
              <a:extLst>
                <a:ext uri="{FF2B5EF4-FFF2-40B4-BE49-F238E27FC236}">
                  <a16:creationId xmlns:a16="http://schemas.microsoft.com/office/drawing/2014/main" id="{750EAAE1-0AEB-6946-9201-552D9DC2C369}"/>
                </a:ext>
              </a:extLst>
            </p:cNvPr>
            <p:cNvSpPr/>
            <p:nvPr/>
          </p:nvSpPr>
          <p:spPr>
            <a:xfrm>
              <a:off x="304721" y="2912042"/>
              <a:ext cx="3591604" cy="3122998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49" name="Code text">
              <a:extLst>
                <a:ext uri="{FF2B5EF4-FFF2-40B4-BE49-F238E27FC236}">
                  <a16:creationId xmlns:a16="http://schemas.microsoft.com/office/drawing/2014/main" id="{F985B28D-74C7-7F4C-B0DF-CA980F065219}"/>
                </a:ext>
              </a:extLst>
            </p:cNvPr>
            <p:cNvSpPr txBox="1"/>
            <p:nvPr/>
          </p:nvSpPr>
          <p:spPr>
            <a:xfrm>
              <a:off x="445556" y="3134550"/>
              <a:ext cx="3232373" cy="216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r>
                <a:rPr lang="en-US" sz="1100" dirty="0">
                  <a:latin typeface="Courier" pitchFamily="2" charset="0"/>
                </a:rPr>
                <a:t>/apps/l725/clientlibs/clientlib-dopetrope/components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…/component-x/component-</a:t>
              </a:r>
              <a:r>
                <a:rPr lang="en-US" sz="1600" dirty="0" err="1">
                  <a:latin typeface="Courier" pitchFamily="2" charset="0"/>
                </a:rPr>
                <a:t>x.js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…/component-x/component-</a:t>
              </a:r>
              <a:r>
                <a:rPr lang="en-US" sz="1600" dirty="0" err="1">
                  <a:latin typeface="Courier" pitchFamily="2" charset="0"/>
                </a:rPr>
                <a:t>x.less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</a:t>
              </a:r>
              <a:r>
                <a:rPr lang="en-US" sz="1600" dirty="0" err="1">
                  <a:latin typeface="Courier" pitchFamily="2" charset="0"/>
                </a:rPr>
                <a:t>default.less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</a:t>
              </a:r>
              <a:r>
                <a:rPr lang="en-US" sz="1600" dirty="0">
                  <a:solidFill>
                    <a:srgbClr val="FF3265"/>
                  </a:solidFill>
                  <a:latin typeface="Courier" pitchFamily="2" charset="0"/>
                </a:rPr>
                <a:t>style-</a:t>
              </a:r>
              <a:r>
                <a:rPr lang="en-US" sz="1600" dirty="0" err="1">
                  <a:solidFill>
                    <a:srgbClr val="FF3265"/>
                  </a:solidFill>
                  <a:latin typeface="Courier" pitchFamily="2" charset="0"/>
                </a:rPr>
                <a:t>a.less</a:t>
              </a:r>
              <a:endParaRPr lang="en-US" sz="1600" dirty="0">
                <a:solidFill>
                  <a:srgbClr val="FF3265"/>
                </a:solidFill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</a:t>
              </a:r>
              <a:r>
                <a:rPr lang="en-US" sz="1600" dirty="0">
                  <a:solidFill>
                    <a:srgbClr val="FF3265"/>
                  </a:solidFill>
                  <a:latin typeface="Courier" pitchFamily="2" charset="0"/>
                </a:rPr>
                <a:t>style-</a:t>
              </a:r>
              <a:r>
                <a:rPr lang="en-US" sz="1600" dirty="0" err="1">
                  <a:solidFill>
                    <a:srgbClr val="FF3265"/>
                  </a:solidFill>
                  <a:latin typeface="Courier" pitchFamily="2" charset="0"/>
                </a:rPr>
                <a:t>b.less</a:t>
              </a:r>
              <a:endParaRPr lang="en-US" sz="1600" dirty="0">
                <a:solidFill>
                  <a:srgbClr val="FF3265"/>
                </a:solidFill>
                <a:latin typeface="Courier" pitchFamily="2" charset="0"/>
              </a:endParaRPr>
            </a:p>
          </p:txBody>
        </p:sp>
      </p:grpSp>
      <p:sp>
        <p:nvSpPr>
          <p:cNvPr id="42" name="clientlib-default">
            <a:extLst>
              <a:ext uri="{FF2B5EF4-FFF2-40B4-BE49-F238E27FC236}">
                <a16:creationId xmlns:a16="http://schemas.microsoft.com/office/drawing/2014/main" id="{72C532D7-61EF-6946-8686-D36A1E3A92EB}"/>
              </a:ext>
            </a:extLst>
          </p:cNvPr>
          <p:cNvSpPr txBox="1">
            <a:spLocks/>
          </p:cNvSpPr>
          <p:nvPr/>
        </p:nvSpPr>
        <p:spPr>
          <a:xfrm>
            <a:off x="5874435" y="2363402"/>
            <a:ext cx="5695675" cy="3122998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Defines the </a:t>
            </a:r>
            <a:r>
              <a:rPr lang="en-US" dirty="0">
                <a:solidFill>
                  <a:srgbClr val="FF3366"/>
                </a:solidFill>
              </a:rPr>
              <a:t>default</a:t>
            </a:r>
            <a:r>
              <a:rPr lang="en-US" dirty="0"/>
              <a:t> Component style.</a:t>
            </a:r>
          </a:p>
        </p:txBody>
      </p:sp>
      <p:grpSp>
        <p:nvGrpSpPr>
          <p:cNvPr id="43" name="code-box-default">
            <a:extLst>
              <a:ext uri="{FF2B5EF4-FFF2-40B4-BE49-F238E27FC236}">
                <a16:creationId xmlns:a16="http://schemas.microsoft.com/office/drawing/2014/main" id="{060E0BB8-081B-E044-BA2C-A64A040B8448}"/>
              </a:ext>
            </a:extLst>
          </p:cNvPr>
          <p:cNvGrpSpPr/>
          <p:nvPr/>
        </p:nvGrpSpPr>
        <p:grpSpPr>
          <a:xfrm>
            <a:off x="530264" y="2363402"/>
            <a:ext cx="5132481" cy="3122998"/>
            <a:chOff x="304721" y="2912042"/>
            <a:chExt cx="3591604" cy="3122998"/>
          </a:xfrm>
        </p:grpSpPr>
        <p:sp>
          <p:nvSpPr>
            <p:cNvPr id="44" name="Code bg">
              <a:extLst>
                <a:ext uri="{FF2B5EF4-FFF2-40B4-BE49-F238E27FC236}">
                  <a16:creationId xmlns:a16="http://schemas.microsoft.com/office/drawing/2014/main" id="{9F8554B8-A905-D447-BB12-43686E3F0C08}"/>
                </a:ext>
              </a:extLst>
            </p:cNvPr>
            <p:cNvSpPr/>
            <p:nvPr/>
          </p:nvSpPr>
          <p:spPr>
            <a:xfrm>
              <a:off x="304721" y="2912042"/>
              <a:ext cx="3591604" cy="3122998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45" name="Code text">
              <a:extLst>
                <a:ext uri="{FF2B5EF4-FFF2-40B4-BE49-F238E27FC236}">
                  <a16:creationId xmlns:a16="http://schemas.microsoft.com/office/drawing/2014/main" id="{F6DA9AA7-D584-EC42-8A00-DC6065B28B70}"/>
                </a:ext>
              </a:extLst>
            </p:cNvPr>
            <p:cNvSpPr txBox="1"/>
            <p:nvPr/>
          </p:nvSpPr>
          <p:spPr>
            <a:xfrm>
              <a:off x="445556" y="3134550"/>
              <a:ext cx="3232373" cy="216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r>
                <a:rPr lang="en-US" sz="1100" dirty="0">
                  <a:latin typeface="Courier" pitchFamily="2" charset="0"/>
                </a:rPr>
                <a:t>/apps/l725/clientlibs/clientlib-dopetrope/components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…/component-x/component-</a:t>
              </a:r>
              <a:r>
                <a:rPr lang="en-US" sz="1600" dirty="0" err="1">
                  <a:latin typeface="Courier" pitchFamily="2" charset="0"/>
                </a:rPr>
                <a:t>x.js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…/component-x/component-</a:t>
              </a:r>
              <a:r>
                <a:rPr lang="en-US" sz="1600" dirty="0" err="1">
                  <a:latin typeface="Courier" pitchFamily="2" charset="0"/>
                </a:rPr>
                <a:t>x.less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</a:t>
              </a:r>
              <a:r>
                <a:rPr lang="en-US" sz="1600" dirty="0" err="1">
                  <a:solidFill>
                    <a:srgbClr val="FF3366"/>
                  </a:solidFill>
                  <a:latin typeface="Courier" pitchFamily="2" charset="0"/>
                </a:rPr>
                <a:t>default.less</a:t>
              </a:r>
              <a:endParaRPr lang="en-US" sz="1600" dirty="0">
                <a:solidFill>
                  <a:srgbClr val="FF3366"/>
                </a:solidFill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…/component-x/styles/style-</a:t>
              </a:r>
              <a:r>
                <a:rPr lang="en-US" sz="1600" dirty="0" err="1">
                  <a:latin typeface="Courier" pitchFamily="2" charset="0"/>
                </a:rPr>
                <a:t>a.less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…/component-x/styles/style-</a:t>
              </a:r>
              <a:r>
                <a:rPr lang="en-US" sz="1600" dirty="0" err="1">
                  <a:latin typeface="Courier" pitchFamily="2" charset="0"/>
                </a:rPr>
                <a:t>z.less</a:t>
              </a:r>
              <a:endParaRPr lang="en-US" sz="1600" dirty="0">
                <a:latin typeface="Courier" pitchFamily="2" charset="0"/>
              </a:endParaRPr>
            </a:p>
          </p:txBody>
        </p:sp>
      </p:grpSp>
      <p:sp>
        <p:nvSpPr>
          <p:cNvPr id="38" name="clientlib-less">
            <a:extLst>
              <a:ext uri="{FF2B5EF4-FFF2-40B4-BE49-F238E27FC236}">
                <a16:creationId xmlns:a16="http://schemas.microsoft.com/office/drawing/2014/main" id="{556CF606-9EBE-704C-ADAF-64BFD9DC3E7D}"/>
              </a:ext>
            </a:extLst>
          </p:cNvPr>
          <p:cNvSpPr txBox="1">
            <a:spLocks/>
          </p:cNvSpPr>
          <p:nvPr/>
        </p:nvSpPr>
        <p:spPr>
          <a:xfrm>
            <a:off x="5874435" y="2363402"/>
            <a:ext cx="5695675" cy="3122998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single LESS file used to </a:t>
            </a:r>
            <a:r>
              <a:rPr lang="en-US" dirty="0">
                <a:solidFill>
                  <a:srgbClr val="FF3366"/>
                </a:solidFill>
              </a:rPr>
              <a:t>organize imports of other LESS style files</a:t>
            </a:r>
            <a:r>
              <a:rPr lang="en-US" dirty="0"/>
              <a:t>.</a:t>
            </a:r>
          </a:p>
          <a:p>
            <a:r>
              <a:rPr lang="en-US" dirty="0"/>
              <a:t>Has few styles of its own.</a:t>
            </a:r>
          </a:p>
        </p:txBody>
      </p:sp>
      <p:grpSp>
        <p:nvGrpSpPr>
          <p:cNvPr id="39" name="code-box-less">
            <a:extLst>
              <a:ext uri="{FF2B5EF4-FFF2-40B4-BE49-F238E27FC236}">
                <a16:creationId xmlns:a16="http://schemas.microsoft.com/office/drawing/2014/main" id="{A26C1321-A68B-4A4A-98A7-338E9E7CAF05}"/>
              </a:ext>
            </a:extLst>
          </p:cNvPr>
          <p:cNvGrpSpPr/>
          <p:nvPr/>
        </p:nvGrpSpPr>
        <p:grpSpPr>
          <a:xfrm>
            <a:off x="530264" y="2363402"/>
            <a:ext cx="5132481" cy="3122998"/>
            <a:chOff x="304721" y="2912042"/>
            <a:chExt cx="3591604" cy="3122998"/>
          </a:xfrm>
        </p:grpSpPr>
        <p:sp>
          <p:nvSpPr>
            <p:cNvPr id="40" name="Code bg">
              <a:extLst>
                <a:ext uri="{FF2B5EF4-FFF2-40B4-BE49-F238E27FC236}">
                  <a16:creationId xmlns:a16="http://schemas.microsoft.com/office/drawing/2014/main" id="{26D8DFF6-289B-0A4E-8DF9-CB77D4A20869}"/>
                </a:ext>
              </a:extLst>
            </p:cNvPr>
            <p:cNvSpPr/>
            <p:nvPr/>
          </p:nvSpPr>
          <p:spPr>
            <a:xfrm>
              <a:off x="304721" y="2912042"/>
              <a:ext cx="3591604" cy="3122998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41" name="Code text">
              <a:extLst>
                <a:ext uri="{FF2B5EF4-FFF2-40B4-BE49-F238E27FC236}">
                  <a16:creationId xmlns:a16="http://schemas.microsoft.com/office/drawing/2014/main" id="{5795995E-107F-9D46-B993-63E3C870332E}"/>
                </a:ext>
              </a:extLst>
            </p:cNvPr>
            <p:cNvSpPr txBox="1"/>
            <p:nvPr/>
          </p:nvSpPr>
          <p:spPr>
            <a:xfrm>
              <a:off x="445556" y="3134550"/>
              <a:ext cx="3232373" cy="216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r>
                <a:rPr lang="en-US" sz="1100" dirty="0">
                  <a:latin typeface="Courier" pitchFamily="2" charset="0"/>
                </a:rPr>
                <a:t>/apps/l725/clientlibs/clientlib-dopetrope/components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…/component-x/component-</a:t>
              </a:r>
              <a:r>
                <a:rPr lang="en-US" sz="1600" dirty="0" err="1">
                  <a:latin typeface="Courier" pitchFamily="2" charset="0"/>
                </a:rPr>
                <a:t>x.js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</a:t>
              </a:r>
              <a:r>
                <a:rPr lang="en-US" sz="1600" dirty="0">
                  <a:solidFill>
                    <a:srgbClr val="FF3366"/>
                  </a:solidFill>
                  <a:latin typeface="Courier" pitchFamily="2" charset="0"/>
                </a:rPr>
                <a:t>component-</a:t>
              </a:r>
              <a:r>
                <a:rPr lang="en-US" sz="1600" dirty="0" err="1">
                  <a:solidFill>
                    <a:srgbClr val="FF3366"/>
                  </a:solidFill>
                  <a:latin typeface="Courier" pitchFamily="2" charset="0"/>
                </a:rPr>
                <a:t>x.less</a:t>
              </a:r>
              <a:endParaRPr lang="en-US" sz="1600" dirty="0">
                <a:solidFill>
                  <a:srgbClr val="FF3366"/>
                </a:solidFill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</a:t>
              </a:r>
              <a:r>
                <a:rPr lang="en-US" sz="1600" dirty="0" err="1">
                  <a:latin typeface="Courier" pitchFamily="2" charset="0"/>
                </a:rPr>
                <a:t>default.less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…/component-x/styles/style-</a:t>
              </a:r>
              <a:r>
                <a:rPr lang="en-US" sz="1600" dirty="0" err="1">
                  <a:latin typeface="Courier" pitchFamily="2" charset="0"/>
                </a:rPr>
                <a:t>a.less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…/component-x/styles/style-</a:t>
              </a:r>
              <a:r>
                <a:rPr lang="en-US" sz="1600" dirty="0" err="1">
                  <a:latin typeface="Courier" pitchFamily="2" charset="0"/>
                </a:rPr>
                <a:t>b.less</a:t>
              </a:r>
              <a:endParaRPr lang="en-US" sz="1600" dirty="0">
                <a:latin typeface="Courier" pitchFamily="2" charset="0"/>
              </a:endParaRPr>
            </a:p>
          </p:txBody>
        </p:sp>
      </p:grpSp>
      <p:sp>
        <p:nvSpPr>
          <p:cNvPr id="20" name="clientlib-js">
            <a:extLst>
              <a:ext uri="{FF2B5EF4-FFF2-40B4-BE49-F238E27FC236}">
                <a16:creationId xmlns:a16="http://schemas.microsoft.com/office/drawing/2014/main" id="{EA84F8CD-52CB-3444-815A-0C03E8859779}"/>
              </a:ext>
            </a:extLst>
          </p:cNvPr>
          <p:cNvSpPr txBox="1">
            <a:spLocks/>
          </p:cNvSpPr>
          <p:nvPr/>
        </p:nvSpPr>
        <p:spPr>
          <a:xfrm>
            <a:off x="5874435" y="2363402"/>
            <a:ext cx="5695675" cy="3122998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JS to support Component styling is managed in a single file.</a:t>
            </a:r>
          </a:p>
          <a:p>
            <a:r>
              <a:rPr lang="en-US" dirty="0"/>
              <a:t>Requiring </a:t>
            </a:r>
            <a:r>
              <a:rPr lang="en-US" dirty="0">
                <a:solidFill>
                  <a:srgbClr val="FF3366"/>
                </a:solidFill>
              </a:rPr>
              <a:t>JS to support a style is rare</a:t>
            </a:r>
            <a:r>
              <a:rPr lang="en-US" dirty="0"/>
              <a:t>.</a:t>
            </a:r>
          </a:p>
        </p:txBody>
      </p:sp>
      <p:grpSp>
        <p:nvGrpSpPr>
          <p:cNvPr id="21" name="code-box-js">
            <a:extLst>
              <a:ext uri="{FF2B5EF4-FFF2-40B4-BE49-F238E27FC236}">
                <a16:creationId xmlns:a16="http://schemas.microsoft.com/office/drawing/2014/main" id="{6A2BDDB0-1FDD-CD4A-8B57-2C9E424E5E27}"/>
              </a:ext>
            </a:extLst>
          </p:cNvPr>
          <p:cNvGrpSpPr/>
          <p:nvPr/>
        </p:nvGrpSpPr>
        <p:grpSpPr>
          <a:xfrm>
            <a:off x="530264" y="2363402"/>
            <a:ext cx="5132481" cy="3122998"/>
            <a:chOff x="304721" y="2912042"/>
            <a:chExt cx="3591604" cy="3122998"/>
          </a:xfrm>
        </p:grpSpPr>
        <p:sp>
          <p:nvSpPr>
            <p:cNvPr id="22" name="Code bg">
              <a:extLst>
                <a:ext uri="{FF2B5EF4-FFF2-40B4-BE49-F238E27FC236}">
                  <a16:creationId xmlns:a16="http://schemas.microsoft.com/office/drawing/2014/main" id="{011AA574-C815-4A44-BEB0-E6B5D10A5F7B}"/>
                </a:ext>
              </a:extLst>
            </p:cNvPr>
            <p:cNvSpPr/>
            <p:nvPr/>
          </p:nvSpPr>
          <p:spPr>
            <a:xfrm>
              <a:off x="304721" y="2912042"/>
              <a:ext cx="3591604" cy="3122998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23" name="Code text">
              <a:extLst>
                <a:ext uri="{FF2B5EF4-FFF2-40B4-BE49-F238E27FC236}">
                  <a16:creationId xmlns:a16="http://schemas.microsoft.com/office/drawing/2014/main" id="{57F82F27-1FC8-874C-97D6-11D419BBC631}"/>
                </a:ext>
              </a:extLst>
            </p:cNvPr>
            <p:cNvSpPr txBox="1"/>
            <p:nvPr/>
          </p:nvSpPr>
          <p:spPr>
            <a:xfrm>
              <a:off x="445556" y="3134550"/>
              <a:ext cx="3232373" cy="216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r>
                <a:rPr lang="en-US" sz="1100" dirty="0">
                  <a:latin typeface="Courier" pitchFamily="2" charset="0"/>
                </a:rPr>
                <a:t>/apps/l725/clientlibs/clientlib-dopetrope/components</a:t>
              </a:r>
              <a:endParaRPr lang="en-US" sz="10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</a:t>
              </a:r>
              <a:r>
                <a:rPr lang="en-US" sz="1600" dirty="0">
                  <a:solidFill>
                    <a:srgbClr val="FF3366"/>
                  </a:solidFill>
                  <a:latin typeface="Courier" pitchFamily="2" charset="0"/>
                </a:rPr>
                <a:t>component-</a:t>
              </a:r>
              <a:r>
                <a:rPr lang="en-US" sz="1600" dirty="0" err="1">
                  <a:solidFill>
                    <a:srgbClr val="FF3366"/>
                  </a:solidFill>
                  <a:latin typeface="Courier" pitchFamily="2" charset="0"/>
                </a:rPr>
                <a:t>x.js</a:t>
              </a:r>
              <a:endParaRPr lang="en-US" sz="1600" dirty="0">
                <a:solidFill>
                  <a:srgbClr val="FF3366"/>
                </a:solidFill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…/component-x/component-x.less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</a:t>
              </a:r>
              <a:r>
                <a:rPr lang="en-US" sz="1600" dirty="0" err="1">
                  <a:latin typeface="Courier" pitchFamily="2" charset="0"/>
                </a:rPr>
                <a:t>default.less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…/component-x/styles/style-</a:t>
              </a:r>
              <a:r>
                <a:rPr lang="en-US" sz="1600" dirty="0" err="1">
                  <a:latin typeface="Courier" pitchFamily="2" charset="0"/>
                </a:rPr>
                <a:t>a.less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…/component-x/styles/style-</a:t>
              </a:r>
              <a:r>
                <a:rPr lang="en-US" sz="1600" dirty="0" err="1">
                  <a:latin typeface="Courier" pitchFamily="2" charset="0"/>
                </a:rPr>
                <a:t>b.less</a:t>
              </a:r>
              <a:endParaRPr lang="en-US" sz="1600" dirty="0">
                <a:latin typeface="Courier" pitchFamily="2" charset="0"/>
              </a:endParaRPr>
            </a:p>
          </p:txBody>
        </p:sp>
      </p:grpSp>
      <p:sp>
        <p:nvSpPr>
          <p:cNvPr id="34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5874435" y="2363402"/>
            <a:ext cx="5695675" cy="3122998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Component has its </a:t>
            </a:r>
            <a:r>
              <a:rPr lang="en-US" dirty="0">
                <a:solidFill>
                  <a:srgbClr val="FF3265"/>
                </a:solidFill>
              </a:rPr>
              <a:t>own folder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organize its style’s LESS/JS.</a:t>
            </a:r>
          </a:p>
        </p:txBody>
      </p:sp>
      <p:grpSp>
        <p:nvGrpSpPr>
          <p:cNvPr id="35" name="code-box-start">
            <a:extLst>
              <a:ext uri="{FF2B5EF4-FFF2-40B4-BE49-F238E27FC236}">
                <a16:creationId xmlns:a16="http://schemas.microsoft.com/office/drawing/2014/main" id="{C04791CA-DB3D-7944-8196-91FC75068938}"/>
              </a:ext>
            </a:extLst>
          </p:cNvPr>
          <p:cNvGrpSpPr/>
          <p:nvPr/>
        </p:nvGrpSpPr>
        <p:grpSpPr>
          <a:xfrm>
            <a:off x="530264" y="2363402"/>
            <a:ext cx="5132481" cy="3122998"/>
            <a:chOff x="304721" y="2912042"/>
            <a:chExt cx="3591604" cy="3122998"/>
          </a:xfrm>
        </p:grpSpPr>
        <p:sp>
          <p:nvSpPr>
            <p:cNvPr id="36" name="Code bg">
              <a:extLst>
                <a:ext uri="{FF2B5EF4-FFF2-40B4-BE49-F238E27FC236}">
                  <a16:creationId xmlns:a16="http://schemas.microsoft.com/office/drawing/2014/main" id="{EE725949-FC83-C64F-B68D-9605A9F0A296}"/>
                </a:ext>
              </a:extLst>
            </p:cNvPr>
            <p:cNvSpPr/>
            <p:nvPr/>
          </p:nvSpPr>
          <p:spPr>
            <a:xfrm>
              <a:off x="304721" y="2912042"/>
              <a:ext cx="3591604" cy="3122998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37" name="Code text">
              <a:extLst>
                <a:ext uri="{FF2B5EF4-FFF2-40B4-BE49-F238E27FC236}">
                  <a16:creationId xmlns:a16="http://schemas.microsoft.com/office/drawing/2014/main" id="{92C2C343-5BF2-3E42-8199-21470A18F292}"/>
                </a:ext>
              </a:extLst>
            </p:cNvPr>
            <p:cNvSpPr txBox="1"/>
            <p:nvPr/>
          </p:nvSpPr>
          <p:spPr>
            <a:xfrm>
              <a:off x="445556" y="3134550"/>
              <a:ext cx="3232373" cy="216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r>
                <a:rPr lang="en-US" sz="1100" dirty="0">
                  <a:latin typeface="Courier" pitchFamily="2" charset="0"/>
                </a:rPr>
                <a:t>/apps/l725/clientlibs/clientlib-dopetrope/components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</a:t>
              </a:r>
              <a:r>
                <a:rPr lang="en-US" sz="1600" dirty="0">
                  <a:solidFill>
                    <a:srgbClr val="FF3366"/>
                  </a:solidFill>
                  <a:latin typeface="Courier" pitchFamily="2" charset="0"/>
                </a:rPr>
                <a:t>component-x</a:t>
              </a:r>
              <a:r>
                <a:rPr lang="en-US" sz="1600" dirty="0">
                  <a:latin typeface="Courier" pitchFamily="2" charset="0"/>
                </a:rPr>
                <a:t>/component-</a:t>
              </a:r>
              <a:r>
                <a:rPr lang="en-US" sz="1600" dirty="0" err="1">
                  <a:latin typeface="Courier" pitchFamily="2" charset="0"/>
                </a:rPr>
                <a:t>x.js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</a:t>
              </a:r>
              <a:r>
                <a:rPr lang="en-US" sz="1600" dirty="0">
                  <a:solidFill>
                    <a:srgbClr val="FF3366"/>
                  </a:solidFill>
                  <a:latin typeface="Courier" pitchFamily="2" charset="0"/>
                </a:rPr>
                <a:t>component-x</a:t>
              </a:r>
              <a:r>
                <a:rPr lang="en-US" sz="1600" dirty="0">
                  <a:latin typeface="Courier" pitchFamily="2" charset="0"/>
                </a:rPr>
                <a:t>/component-</a:t>
              </a:r>
              <a:r>
                <a:rPr lang="en-US" sz="1600" dirty="0" err="1">
                  <a:latin typeface="Courier" pitchFamily="2" charset="0"/>
                </a:rPr>
                <a:t>x.less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</a:t>
              </a:r>
              <a:r>
                <a:rPr lang="en-US" sz="1600" dirty="0">
                  <a:solidFill>
                    <a:srgbClr val="FF3366"/>
                  </a:solidFill>
                  <a:latin typeface="Courier" pitchFamily="2" charset="0"/>
                </a:rPr>
                <a:t>component-x</a:t>
              </a:r>
              <a:r>
                <a:rPr lang="en-US" sz="1600" dirty="0">
                  <a:latin typeface="Courier" pitchFamily="2" charset="0"/>
                </a:rPr>
                <a:t>/styles/</a:t>
              </a:r>
              <a:r>
                <a:rPr lang="en-US" sz="1600" dirty="0" err="1">
                  <a:latin typeface="Courier" pitchFamily="2" charset="0"/>
                </a:rPr>
                <a:t>default.less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</a:t>
              </a:r>
              <a:r>
                <a:rPr lang="en-US" sz="1600" dirty="0">
                  <a:solidFill>
                    <a:srgbClr val="FF3366"/>
                  </a:solidFill>
                  <a:latin typeface="Courier" pitchFamily="2" charset="0"/>
                </a:rPr>
                <a:t>component-x</a:t>
              </a:r>
              <a:r>
                <a:rPr lang="en-US" sz="1600" dirty="0">
                  <a:latin typeface="Courier" pitchFamily="2" charset="0"/>
                </a:rPr>
                <a:t>/styles/style-</a:t>
              </a:r>
              <a:r>
                <a:rPr lang="en-US" sz="1600" dirty="0" err="1">
                  <a:latin typeface="Courier" pitchFamily="2" charset="0"/>
                </a:rPr>
                <a:t>a.less</a:t>
              </a:r>
              <a:endParaRPr lang="en-US" sz="1600" dirty="0">
                <a:latin typeface="Courier" pitchFamily="2" charset="0"/>
              </a:endParaRPr>
            </a:p>
            <a:p>
              <a:pPr marL="9525" defTabSz="457200">
                <a:lnSpc>
                  <a:spcPct val="150000"/>
                </a:lnSpc>
              </a:pPr>
              <a:r>
                <a:rPr lang="en-US" sz="1600" dirty="0">
                  <a:latin typeface="Courier" pitchFamily="2" charset="0"/>
                </a:rPr>
                <a:t>  …/</a:t>
              </a:r>
              <a:r>
                <a:rPr lang="en-US" sz="1600" dirty="0">
                  <a:solidFill>
                    <a:srgbClr val="FF3366"/>
                  </a:solidFill>
                  <a:latin typeface="Courier" pitchFamily="2" charset="0"/>
                </a:rPr>
                <a:t>component-x</a:t>
              </a:r>
              <a:r>
                <a:rPr lang="en-US" sz="1600" dirty="0">
                  <a:latin typeface="Courier" pitchFamily="2" charset="0"/>
                </a:rPr>
                <a:t>/styles/style-</a:t>
              </a:r>
              <a:r>
                <a:rPr lang="en-US" sz="1600" dirty="0" err="1">
                  <a:latin typeface="Courier" pitchFamily="2" charset="0"/>
                </a:rPr>
                <a:t>b.less</a:t>
              </a:r>
              <a:endParaRPr lang="en-US" sz="1600" dirty="0">
                <a:latin typeface="Courier" pitchFamily="2" charset="0"/>
              </a:endParaRPr>
            </a:p>
          </p:txBody>
        </p:sp>
      </p:grpSp>
      <p:sp>
        <p:nvSpPr>
          <p:cNvPr id="7" name="Hero text">
            <a:extLst>
              <a:ext uri="{FF2B5EF4-FFF2-40B4-BE49-F238E27FC236}">
                <a16:creationId xmlns:a16="http://schemas.microsoft.com/office/drawing/2014/main" id="{6972826B-7ACF-0C4A-8308-FCEAFDE056BE}"/>
              </a:ext>
            </a:extLst>
          </p:cNvPr>
          <p:cNvSpPr txBox="1">
            <a:spLocks/>
          </p:cNvSpPr>
          <p:nvPr/>
        </p:nvSpPr>
        <p:spPr>
          <a:xfrm>
            <a:off x="-1" y="1349167"/>
            <a:ext cx="12188825" cy="643015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FF3366"/>
                </a:solidFill>
              </a:rPr>
              <a:t>Component’s LESS/JS</a:t>
            </a:r>
            <a:r>
              <a:rPr lang="en-US" dirty="0"/>
              <a:t>,</a:t>
            </a:r>
            <a:r>
              <a:rPr lang="en-US" dirty="0">
                <a:solidFill>
                  <a:srgbClr val="FF3366"/>
                </a:solidFill>
              </a:rPr>
              <a:t> </a:t>
            </a:r>
            <a:r>
              <a:rPr lang="en-US" dirty="0"/>
              <a:t>organized by </a:t>
            </a:r>
            <a:r>
              <a:rPr lang="en-US" dirty="0">
                <a:solidFill>
                  <a:srgbClr val="FF3265"/>
                </a:solidFill>
              </a:rPr>
              <a:t>convention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85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6" grpId="0" animBg="1"/>
      <p:bldP spid="46" grpId="1" animBg="1"/>
      <p:bldP spid="42" grpId="0" animBg="1"/>
      <p:bldP spid="42" grpId="1" animBg="1"/>
      <p:bldP spid="38" grpId="0" animBg="1"/>
      <p:bldP spid="38" grpId="1" animBg="1"/>
      <p:bldP spid="20" grpId="0" animBg="1"/>
      <p:bldP spid="20" grpId="1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586545" y="6561963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schemeClr val="tx1"/>
                </a:solidFill>
              </a:rPr>
              <a:pPr algn="ctr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7629" y="1331057"/>
            <a:ext cx="3233578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Adobe Clean Light" pitchFamily="34" charset="0"/>
              </a:rPr>
              <a:t>Chapter 6</a:t>
            </a:r>
          </a:p>
          <a:p>
            <a:pPr algn="ctr">
              <a:lnSpc>
                <a:spcPts val="5300"/>
              </a:lnSpc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 Light" pitchFamily="34" charset="0"/>
              </a:rPr>
              <a:t>CSS Based Styles</a:t>
            </a:r>
            <a:endParaRPr lang="en-US" sz="3600" dirty="0">
              <a:latin typeface="Adobe Clean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as an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664F-68F1-F847-8074-77D794FD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143000"/>
            <a:ext cx="11343942" cy="412335"/>
          </a:xfrm>
        </p:spPr>
        <p:txBody>
          <a:bodyPr>
            <a:noAutofit/>
          </a:bodyPr>
          <a:lstStyle/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957729-3ADF-F047-9358-691C45693147}"/>
              </a:ext>
            </a:extLst>
          </p:cNvPr>
          <p:cNvGrpSpPr/>
          <p:nvPr/>
        </p:nvGrpSpPr>
        <p:grpSpPr>
          <a:xfrm>
            <a:off x="304720" y="2912042"/>
            <a:ext cx="4265691" cy="2733384"/>
            <a:chOff x="304720" y="2912042"/>
            <a:chExt cx="4265691" cy="27333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DA3F73A-CAA6-424B-AEB2-4653A011CBA1}"/>
                </a:ext>
              </a:extLst>
            </p:cNvPr>
            <p:cNvSpPr/>
            <p:nvPr/>
          </p:nvSpPr>
          <p:spPr>
            <a:xfrm>
              <a:off x="304720" y="2912042"/>
              <a:ext cx="4265691" cy="2733384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105210-F0AB-CF41-BF5E-3D094FD5FD63}"/>
                </a:ext>
              </a:extLst>
            </p:cNvPr>
            <p:cNvSpPr txBox="1"/>
            <p:nvPr/>
          </p:nvSpPr>
          <p:spPr>
            <a:xfrm>
              <a:off x="455612" y="3163871"/>
              <a:ext cx="3910610" cy="1303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r>
                <a:rPr lang="en-US" dirty="0">
                  <a:latin typeface="Courier" pitchFamily="2" charset="0"/>
                </a:rPr>
                <a:t>MODIFIER cmp-title--section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 dirty="0">
                  <a:latin typeface="Courier" pitchFamily="2" charset="0"/>
                </a:rPr>
                <a:t>BLOCK cmp-title</a:t>
              </a:r>
            </a:p>
            <a:p>
              <a:pPr marL="9525" defTabSz="457200">
                <a:lnSpc>
                  <a:spcPct val="150000"/>
                </a:lnSpc>
              </a:pPr>
              <a:r>
                <a:rPr lang="en-US" dirty="0">
                  <a:latin typeface="Courier" pitchFamily="2" charset="0"/>
                </a:rPr>
                <a:t>  ELEMENT </a:t>
              </a:r>
              <a:r>
                <a:rPr lang="en-US" dirty="0" err="1">
                  <a:latin typeface="Courier" pitchFamily="2" charset="0"/>
                </a:rPr>
                <a:t>cmp</a:t>
              </a:r>
              <a:r>
                <a:rPr lang="en-US" dirty="0">
                  <a:latin typeface="Courier" pitchFamily="2" charset="0"/>
                </a:rPr>
                <a:t>-</a:t>
              </a:r>
              <a:r>
                <a:rPr lang="en-US" dirty="0" err="1">
                  <a:latin typeface="Courier" pitchFamily="2" charset="0"/>
                </a:rPr>
                <a:t>title__text</a:t>
              </a:r>
              <a:endParaRPr lang="en-US" dirty="0">
                <a:latin typeface="Courier" pitchFamily="2" charset="0"/>
              </a:endParaRPr>
            </a:p>
          </p:txBody>
        </p:sp>
      </p:grp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972826B-7ACF-0C4A-8308-FCEAFDE056BE}"/>
              </a:ext>
            </a:extLst>
          </p:cNvPr>
          <p:cNvSpPr txBox="1">
            <a:spLocks/>
          </p:cNvSpPr>
          <p:nvPr/>
        </p:nvSpPr>
        <p:spPr>
          <a:xfrm>
            <a:off x="0" y="1361387"/>
            <a:ext cx="12188825" cy="1075217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dirty="0"/>
              <a:t>Core Components use </a:t>
            </a:r>
            <a:r>
              <a:rPr lang="en-US" dirty="0">
                <a:solidFill>
                  <a:srgbClr val="FF3265"/>
                </a:solidFill>
              </a:rPr>
              <a:t>BEM</a:t>
            </a:r>
            <a:r>
              <a:rPr lang="en-US" dirty="0"/>
              <a:t> (</a:t>
            </a:r>
            <a:r>
              <a:rPr lang="en-US" dirty="0">
                <a:solidFill>
                  <a:srgbClr val="FF3265"/>
                </a:solidFill>
              </a:rPr>
              <a:t>B</a:t>
            </a:r>
            <a:r>
              <a:rPr lang="en-US" dirty="0"/>
              <a:t>lock </a:t>
            </a:r>
            <a:r>
              <a:rPr lang="en-US" dirty="0">
                <a:solidFill>
                  <a:srgbClr val="FF3265"/>
                </a:solidFill>
              </a:rPr>
              <a:t>E</a:t>
            </a:r>
            <a:r>
              <a:rPr lang="en-US" dirty="0"/>
              <a:t>lement </a:t>
            </a:r>
            <a:r>
              <a:rPr lang="en-US" dirty="0">
                <a:solidFill>
                  <a:srgbClr val="FF3265"/>
                </a:solidFill>
              </a:rPr>
              <a:t>M</a:t>
            </a:r>
            <a:r>
              <a:rPr lang="en-US" dirty="0"/>
              <a:t>odifier) to define a stable API.</a:t>
            </a:r>
          </a:p>
          <a:p>
            <a:pPr marL="9525" indent="0" algn="ctr">
              <a:buNone/>
            </a:pPr>
            <a:r>
              <a:rPr lang="en-US" dirty="0"/>
              <a:t>… so should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6B4132-D377-954A-908A-8236D79DA311}"/>
              </a:ext>
            </a:extLst>
          </p:cNvPr>
          <p:cNvGrpSpPr/>
          <p:nvPr/>
        </p:nvGrpSpPr>
        <p:grpSpPr>
          <a:xfrm>
            <a:off x="4871347" y="2912042"/>
            <a:ext cx="6927415" cy="2733384"/>
            <a:chOff x="4871347" y="2912042"/>
            <a:chExt cx="6927415" cy="273338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2FAABC6-2400-3A42-AD46-78CB7DB1B47E}"/>
                </a:ext>
              </a:extLst>
            </p:cNvPr>
            <p:cNvSpPr/>
            <p:nvPr/>
          </p:nvSpPr>
          <p:spPr>
            <a:xfrm>
              <a:off x="4871347" y="2912042"/>
              <a:ext cx="6927415" cy="2733384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FE1B22-7887-134E-AAA6-28693BA8D4FB}"/>
                </a:ext>
              </a:extLst>
            </p:cNvPr>
            <p:cNvSpPr txBox="1"/>
            <p:nvPr/>
          </p:nvSpPr>
          <p:spPr>
            <a:xfrm>
              <a:off x="5218043" y="3177038"/>
              <a:ext cx="625171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/>
              <a:r>
                <a:rPr lang="en-US" dirty="0">
                  <a:latin typeface="Courier" pitchFamily="2" charset="0"/>
                </a:rPr>
                <a:t>&lt;div class="</a:t>
              </a:r>
              <a:r>
                <a:rPr lang="en-US" dirty="0">
                  <a:solidFill>
                    <a:srgbClr val="FF3265"/>
                  </a:solidFill>
                  <a:latin typeface="Courier" pitchFamily="2" charset="0"/>
                </a:rPr>
                <a:t>cmp-title--section</a:t>
              </a:r>
              <a:r>
                <a:rPr lang="en-US" dirty="0">
                  <a:latin typeface="Courier" pitchFamily="2" charset="0"/>
                </a:rPr>
                <a:t>"&gt;</a:t>
              </a:r>
            </a:p>
            <a:p>
              <a:pPr marL="9525" defTabSz="457200"/>
              <a:r>
                <a:rPr lang="en-US" dirty="0">
                  <a:latin typeface="Courier" pitchFamily="2" charset="0"/>
                </a:rPr>
                <a:t>    &lt;div class="</a:t>
              </a:r>
              <a:r>
                <a:rPr lang="en-US" dirty="0">
                  <a:solidFill>
                    <a:srgbClr val="FF3265"/>
                  </a:solidFill>
                  <a:latin typeface="Courier" pitchFamily="2" charset="0"/>
                </a:rPr>
                <a:t>cmp-title</a:t>
              </a:r>
              <a:r>
                <a:rPr lang="en-US" dirty="0">
                  <a:latin typeface="Courier" pitchFamily="2" charset="0"/>
                </a:rPr>
                <a:t>"&gt;</a:t>
              </a:r>
            </a:p>
            <a:p>
              <a:pPr marL="9525" defTabSz="457200"/>
              <a:r>
                <a:rPr lang="en-US" dirty="0">
                  <a:latin typeface="Courier" pitchFamily="2" charset="0"/>
                </a:rPr>
                <a:t>        &lt;h3 class="</a:t>
              </a:r>
              <a:r>
                <a:rPr lang="en-US" dirty="0">
                  <a:solidFill>
                    <a:srgbClr val="FF3265"/>
                  </a:solidFill>
                  <a:latin typeface="Courier" pitchFamily="2" charset="0"/>
                </a:rPr>
                <a:t>cmp-</a:t>
              </a:r>
              <a:r>
                <a:rPr lang="en-US" dirty="0" err="1">
                  <a:solidFill>
                    <a:srgbClr val="FF3265"/>
                  </a:solidFill>
                  <a:latin typeface="Courier" pitchFamily="2" charset="0"/>
                </a:rPr>
                <a:t>title__text</a:t>
              </a:r>
              <a:r>
                <a:rPr lang="en-US" dirty="0">
                  <a:latin typeface="Courier" pitchFamily="2" charset="0"/>
                </a:rPr>
                <a:t>"&gt;</a:t>
              </a:r>
            </a:p>
            <a:p>
              <a:pPr marL="9525" defTabSz="457200"/>
              <a:r>
                <a:rPr lang="en-US" dirty="0">
                  <a:latin typeface="Courier" pitchFamily="2" charset="0"/>
                </a:rPr>
                <a:t>		    My Title</a:t>
              </a:r>
            </a:p>
            <a:p>
              <a:pPr marL="9525" defTabSz="457200"/>
              <a:r>
                <a:rPr lang="en-US" dirty="0">
                  <a:latin typeface="Courier" pitchFamily="2" charset="0"/>
                </a:rPr>
                <a:t>        &lt;/h3&gt;</a:t>
              </a:r>
            </a:p>
            <a:p>
              <a:pPr marL="9525" defTabSz="457200"/>
              <a:r>
                <a:rPr lang="en-US" dirty="0">
                  <a:latin typeface="Courier" pitchFamily="2" charset="0"/>
                </a:rPr>
                <a:t>    &lt;/div&gt;</a:t>
              </a:r>
            </a:p>
            <a:p>
              <a:pPr marL="9525" defTabSz="457200"/>
              <a:r>
                <a:rPr lang="en-US" dirty="0">
                  <a:latin typeface="Courier" pitchFamily="2" charset="0"/>
                </a:rPr>
                <a:t>&lt;/div&gt;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8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5D17A55-08EE-C248-B48D-563C8098949E}"/>
              </a:ext>
            </a:extLst>
          </p:cNvPr>
          <p:cNvSpPr/>
          <p:nvPr/>
        </p:nvSpPr>
        <p:spPr>
          <a:xfrm>
            <a:off x="4570411" y="1524000"/>
            <a:ext cx="5029201" cy="3810000"/>
          </a:xfrm>
          <a:prstGeom prst="roundRect">
            <a:avLst>
              <a:gd name="adj" fmla="val 17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(LESS) for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664F-68F1-F847-8074-77D794FD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143000"/>
            <a:ext cx="11343942" cy="412335"/>
          </a:xfrm>
        </p:spPr>
        <p:txBody>
          <a:bodyPr>
            <a:noAutofit/>
          </a:bodyPr>
          <a:lstStyle/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4812" y="6400800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33</a:t>
            </a:fld>
            <a:endParaRPr lang="en-US" dirty="0"/>
          </a:p>
        </p:txBody>
      </p:sp>
      <p:sp>
        <p:nvSpPr>
          <p:cNvPr id="31" name="intro bullets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4570412" y="762000"/>
            <a:ext cx="6096000" cy="5486400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 </a:t>
            </a:r>
            <a:r>
              <a:rPr lang="en-US" b="1" dirty="0">
                <a:solidFill>
                  <a:srgbClr val="FF3265"/>
                </a:solidFill>
              </a:rPr>
              <a:t>BLOCK</a:t>
            </a:r>
            <a:r>
              <a:rPr lang="en-US" dirty="0">
                <a:solidFill>
                  <a:srgbClr val="FF3265"/>
                </a:solidFill>
              </a:rPr>
              <a:t> </a:t>
            </a:r>
            <a:r>
              <a:rPr lang="en-US" dirty="0"/>
              <a:t>represents the Component.</a:t>
            </a:r>
          </a:p>
          <a:p>
            <a:r>
              <a:rPr lang="en-US" dirty="0"/>
              <a:t> </a:t>
            </a:r>
            <a:r>
              <a:rPr lang="en-US" b="1" dirty="0">
                <a:solidFill>
                  <a:srgbClr val="FF3265"/>
                </a:solidFill>
              </a:rPr>
              <a:t>BLOCK__ELEMENT </a:t>
            </a:r>
            <a:r>
              <a:rPr lang="en-US" dirty="0"/>
              <a:t>represents some logical "part" of the component (hyperlink, text, image, etc.)</a:t>
            </a:r>
          </a:p>
          <a:p>
            <a:r>
              <a:rPr lang="en-US" dirty="0"/>
              <a:t> </a:t>
            </a:r>
            <a:r>
              <a:rPr lang="en-US" b="1" dirty="0">
                <a:solidFill>
                  <a:srgbClr val="FF3265"/>
                </a:solidFill>
              </a:rPr>
              <a:t>BLOCK--MODIFIER </a:t>
            </a:r>
            <a:r>
              <a:rPr lang="en-US" dirty="0"/>
              <a:t>represents a Component Style.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7" y="1205815"/>
            <a:ext cx="3439976" cy="4648200"/>
          </a:xfrm>
          <a:prstGeom prst="rect">
            <a:avLst/>
          </a:prstGeom>
        </p:spPr>
      </p:pic>
      <p:sp>
        <p:nvSpPr>
          <p:cNvPr id="68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4951412" y="2057400"/>
            <a:ext cx="4617163" cy="276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cmp-teaser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cmp-teaser__image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cmp-image__image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cmp-teaser__title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teaser__description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teaser__link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9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4951412" y="2057400"/>
            <a:ext cx="4617163" cy="276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cmp-teaser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cmp-teaser__image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cmp-image__image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cmp-teaser__title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teaser__description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teaser__link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0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4951412" y="2057400"/>
            <a:ext cx="4617163" cy="276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1600" dirty="0">
                <a:solidFill>
                  <a:srgbClr val="2F303D"/>
                </a:solidFill>
                <a:latin typeface="Courier" charset="0"/>
                <a:ea typeface="Courier" charset="0"/>
                <a:cs typeface="Courier" charset="0"/>
              </a:rPr>
              <a:t>cmp-teaser</a:t>
            </a:r>
          </a:p>
          <a:p>
            <a:pPr marL="9525" indent="0">
              <a:buNone/>
            </a:pP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   cmp-teaser__image</a:t>
            </a:r>
          </a:p>
          <a:p>
            <a:pPr marL="9525" indent="0">
              <a:buNone/>
            </a:pP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   cmp-image</a:t>
            </a:r>
          </a:p>
          <a:p>
            <a:pPr marL="9525" indent="0">
              <a:buNone/>
            </a:pP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      cmp-image__image</a:t>
            </a:r>
          </a:p>
          <a:p>
            <a:pPr marL="9525" indent="0">
              <a:buNone/>
            </a:pPr>
            <a:r>
              <a:rPr lang="en-US" sz="1600" dirty="0">
                <a:solidFill>
                  <a:srgbClr val="2F303D"/>
                </a:solidFill>
                <a:latin typeface="Courier" charset="0"/>
                <a:ea typeface="Courier" charset="0"/>
                <a:cs typeface="Courier" charset="0"/>
              </a:rPr>
              <a:t>   cmp-teaser__title</a:t>
            </a:r>
          </a:p>
          <a:p>
            <a:pPr marL="9525" indent="0">
              <a:buNone/>
            </a:pPr>
            <a:r>
              <a:rPr lang="en-US" sz="1600" dirty="0">
                <a:solidFill>
                  <a:srgbClr val="2F303D"/>
                </a:solidFill>
                <a:latin typeface="Courier" charset="0"/>
                <a:ea typeface="Courier" charset="0"/>
                <a:cs typeface="Courier" charset="0"/>
              </a:rPr>
              <a:t>   cmp-</a:t>
            </a:r>
            <a:r>
              <a:rPr lang="en-US" sz="1600" dirty="0" err="1">
                <a:solidFill>
                  <a:srgbClr val="2F303D"/>
                </a:solidFill>
                <a:latin typeface="Courier" charset="0"/>
                <a:ea typeface="Courier" charset="0"/>
                <a:cs typeface="Courier" charset="0"/>
              </a:rPr>
              <a:t>teaser__description</a:t>
            </a:r>
            <a:endParaRPr lang="en-US" sz="1600" dirty="0">
              <a:solidFill>
                <a:srgbClr val="2F303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solidFill>
                  <a:srgbClr val="2F303D"/>
                </a:solidFill>
                <a:latin typeface="Courier" charset="0"/>
                <a:ea typeface="Courier" charset="0"/>
                <a:cs typeface="Courier" charset="0"/>
              </a:rPr>
              <a:t>   cmp-</a:t>
            </a:r>
            <a:r>
              <a:rPr lang="en-US" sz="1600" dirty="0" err="1">
                <a:solidFill>
                  <a:srgbClr val="2F303D"/>
                </a:solidFill>
                <a:latin typeface="Courier" charset="0"/>
                <a:ea typeface="Courier" charset="0"/>
                <a:cs typeface="Courier" charset="0"/>
              </a:rPr>
              <a:t>teaser__link</a:t>
            </a:r>
            <a:endParaRPr lang="en-US" sz="1600" dirty="0">
              <a:solidFill>
                <a:srgbClr val="2F303D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2" name="cmp-image rectangle"/>
          <p:cNvSpPr/>
          <p:nvPr/>
        </p:nvSpPr>
        <p:spPr>
          <a:xfrm>
            <a:off x="609600" y="1303283"/>
            <a:ext cx="3205655" cy="2154619"/>
          </a:xfrm>
          <a:prstGeom prst="rect">
            <a:avLst/>
          </a:prstGeom>
          <a:noFill/>
          <a:ln w="12700">
            <a:solidFill>
              <a:srgbClr val="FF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mp-teaser rectangle"/>
          <p:cNvSpPr/>
          <p:nvPr/>
        </p:nvSpPr>
        <p:spPr>
          <a:xfrm>
            <a:off x="478247" y="1233202"/>
            <a:ext cx="3439976" cy="4486445"/>
          </a:xfrm>
          <a:prstGeom prst="rect">
            <a:avLst/>
          </a:prstGeom>
          <a:noFill/>
          <a:ln w="12700">
            <a:solidFill>
              <a:srgbClr val="FF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4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4951412" y="2057400"/>
            <a:ext cx="4617163" cy="276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cmp-teaser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image__image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teaser__title</a:t>
            </a:r>
            <a:endParaRPr lang="en-US" sz="1600" dirty="0">
              <a:solidFill>
                <a:srgbClr val="FF3265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teaser__description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teaser__link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5" name="cmp-teaser__title rectangle"/>
          <p:cNvSpPr/>
          <p:nvPr/>
        </p:nvSpPr>
        <p:spPr>
          <a:xfrm>
            <a:off x="734033" y="3581399"/>
            <a:ext cx="3078672" cy="448761"/>
          </a:xfrm>
          <a:prstGeom prst="rect">
            <a:avLst/>
          </a:prstGeom>
          <a:noFill/>
          <a:ln w="12700">
            <a:solidFill>
              <a:srgbClr val="FF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4951412" y="2057400"/>
            <a:ext cx="4617163" cy="276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cmp-teaser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image__image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teaser__title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teaser__description</a:t>
            </a:r>
            <a:endParaRPr lang="en-US" sz="1600" dirty="0">
              <a:solidFill>
                <a:srgbClr val="FF3265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teaser__link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7" name="cmp-teaser__description rectangle"/>
          <p:cNvSpPr/>
          <p:nvPr/>
        </p:nvSpPr>
        <p:spPr>
          <a:xfrm>
            <a:off x="734033" y="4079281"/>
            <a:ext cx="3078672" cy="568919"/>
          </a:xfrm>
          <a:prstGeom prst="rect">
            <a:avLst/>
          </a:prstGeom>
          <a:noFill/>
          <a:ln w="12700">
            <a:solidFill>
              <a:srgbClr val="FF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4951412" y="2057400"/>
            <a:ext cx="4617163" cy="276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cmp-teaser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image__image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teaser__title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teaser__description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teaser__link</a:t>
            </a:r>
            <a:endParaRPr lang="en-US" sz="1600" dirty="0">
              <a:solidFill>
                <a:srgbClr val="FF3265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9" name="cmp-teaser__link rectangle"/>
          <p:cNvSpPr/>
          <p:nvPr/>
        </p:nvSpPr>
        <p:spPr>
          <a:xfrm>
            <a:off x="734033" y="4818019"/>
            <a:ext cx="1494160" cy="571161"/>
          </a:xfrm>
          <a:prstGeom prst="rect">
            <a:avLst/>
          </a:prstGeom>
          <a:noFill/>
          <a:ln w="12700">
            <a:solidFill>
              <a:srgbClr val="FF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4951412" y="2057400"/>
            <a:ext cx="4617163" cy="276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1600" dirty="0" err="1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-teaser--portfolio</a:t>
            </a:r>
          </a:p>
          <a:p>
            <a:pPr marL="9525" indent="0"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-teaser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-image</a:t>
            </a: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image__image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teaser__title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teaser__description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9525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teaser__link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ight Brace 29"/>
          <p:cNvSpPr/>
          <p:nvPr/>
        </p:nvSpPr>
        <p:spPr>
          <a:xfrm>
            <a:off x="3843741" y="1272850"/>
            <a:ext cx="535287" cy="4446797"/>
          </a:xfrm>
          <a:prstGeom prst="rightBrace">
            <a:avLst>
              <a:gd name="adj1" fmla="val 40768"/>
              <a:gd name="adj2" fmla="val 50000"/>
            </a:avLst>
          </a:prstGeom>
          <a:ln w="15875">
            <a:solidFill>
              <a:srgbClr val="FF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32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8" grpId="0" animBg="1"/>
      <p:bldP spid="69" grpId="0" animBg="1"/>
      <p:bldP spid="70" grpId="0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5" grpId="1" animBg="1"/>
      <p:bldP spid="76" grpId="0" animBg="1"/>
      <p:bldP spid="77" grpId="0" animBg="1"/>
      <p:bldP spid="77" grpId="1" animBg="1"/>
      <p:bldP spid="78" grpId="0" animBg="1"/>
      <p:bldP spid="79" grpId="0" animBg="1"/>
      <p:bldP spid="79" grpId="1" animBg="1"/>
      <p:bldP spid="67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34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A3F73A-CAA6-424B-AEB2-4653A011CBA1}"/>
              </a:ext>
            </a:extLst>
          </p:cNvPr>
          <p:cNvSpPr/>
          <p:nvPr/>
        </p:nvSpPr>
        <p:spPr>
          <a:xfrm>
            <a:off x="304721" y="1143000"/>
            <a:ext cx="11579384" cy="4502426"/>
          </a:xfrm>
          <a:prstGeom prst="roundRect">
            <a:avLst>
              <a:gd name="adj" fmla="val 17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 dirty="0"/>
              <a:t>Teaser with Portfolio Style: </a:t>
            </a:r>
            <a:r>
              <a:rPr lang="en-US" dirty="0">
                <a:solidFill>
                  <a:srgbClr val="FF3265"/>
                </a:solidFill>
              </a:rPr>
              <a:t>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2" y="1516826"/>
            <a:ext cx="11277600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&lt;div class="</a:t>
            </a:r>
            <a:r>
              <a:rPr lang="en-US" sz="1600" dirty="0">
                <a:solidFill>
                  <a:srgbClr val="2F303D"/>
                </a:solidFill>
                <a:latin typeface="Courier" pitchFamily="2" charset="0"/>
              </a:rPr>
              <a:t>teaser</a:t>
            </a:r>
            <a:r>
              <a:rPr lang="en-US" sz="1600" dirty="0">
                <a:solidFill>
                  <a:srgbClr val="FF3265"/>
                </a:solidFill>
                <a:latin typeface="Courier" pitchFamily="2" charset="0"/>
              </a:rPr>
              <a:t> </a:t>
            </a:r>
            <a:r>
              <a:rPr lang="en-US" sz="1600" b="1" dirty="0">
                <a:solidFill>
                  <a:srgbClr val="FF3265"/>
                </a:solidFill>
                <a:latin typeface="Courier" pitchFamily="2" charset="0"/>
              </a:rPr>
              <a:t>cmp-teaser--portfolio </a:t>
            </a:r>
            <a:r>
              <a:rPr lang="en-US" sz="1600" dirty="0">
                <a:latin typeface="Courier" pitchFamily="2" charset="0"/>
              </a:rPr>
              <a:t>... </a:t>
            </a:r>
            <a:r>
              <a:rPr lang="en-US" sz="1600" dirty="0" err="1">
                <a:latin typeface="Courier" pitchFamily="2" charset="0"/>
              </a:rPr>
              <a:t>aem</a:t>
            </a:r>
            <a:r>
              <a:rPr lang="en-US" sz="1600" dirty="0">
                <a:latin typeface="Courier" pitchFamily="2" charset="0"/>
              </a:rPr>
              <a:t>-</a:t>
            </a:r>
            <a:r>
              <a:rPr lang="en-US" sz="1600" dirty="0" err="1">
                <a:latin typeface="Courier" pitchFamily="2" charset="0"/>
              </a:rPr>
              <a:t>GridColumn</a:t>
            </a:r>
            <a:r>
              <a:rPr lang="en-US" sz="1600" dirty="0">
                <a:latin typeface="Courier" pitchFamily="2" charset="0"/>
              </a:rPr>
              <a:t>--default--4"&gt;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&lt;div class="</a:t>
            </a:r>
            <a:r>
              <a:rPr lang="en-US" sz="1600" b="1" dirty="0">
                <a:latin typeface="Courier" pitchFamily="2" charset="0"/>
              </a:rPr>
              <a:t>cmp-teaser</a:t>
            </a:r>
            <a:r>
              <a:rPr lang="en-US" sz="1600" dirty="0">
                <a:latin typeface="Courier" pitchFamily="2" charset="0"/>
              </a:rPr>
              <a:t>"&gt;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    &lt;div class="</a:t>
            </a:r>
            <a:r>
              <a:rPr lang="en-US" sz="1600" b="1" dirty="0">
                <a:latin typeface="Courier" pitchFamily="2" charset="0"/>
              </a:rPr>
              <a:t>cmp-teaser__image</a:t>
            </a:r>
            <a:r>
              <a:rPr lang="en-US" sz="1600" dirty="0">
                <a:latin typeface="Courier" pitchFamily="2" charset="0"/>
              </a:rPr>
              <a:t>"&gt;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        &lt;div class="</a:t>
            </a:r>
            <a:r>
              <a:rPr lang="en-US" sz="1600" b="1" dirty="0">
                <a:latin typeface="Courier" pitchFamily="2" charset="0"/>
              </a:rPr>
              <a:t>cmp-image</a:t>
            </a:r>
            <a:r>
              <a:rPr lang="en-US" sz="1600" dirty="0">
                <a:latin typeface="Courier" pitchFamily="2" charset="0"/>
              </a:rPr>
              <a:t>"&gt;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            &lt;</a:t>
            </a:r>
            <a:r>
              <a:rPr lang="en-US" sz="1600" dirty="0" err="1">
                <a:latin typeface="Courier" pitchFamily="2" charset="0"/>
              </a:rPr>
              <a:t>img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src</a:t>
            </a:r>
            <a:r>
              <a:rPr lang="en-US" sz="1600" dirty="0">
                <a:latin typeface="Courier" pitchFamily="2" charset="0"/>
              </a:rPr>
              <a:t>="/content/…/_</a:t>
            </a:r>
            <a:r>
              <a:rPr lang="en-US" sz="1600" dirty="0" err="1">
                <a:latin typeface="Courier" pitchFamily="2" charset="0"/>
              </a:rPr>
              <a:t>jcr_content</a:t>
            </a:r>
            <a:r>
              <a:rPr lang="en-US" sz="1600" dirty="0">
                <a:latin typeface="Courier" pitchFamily="2" charset="0"/>
              </a:rPr>
              <a:t>/root/responsivegrid/</a:t>
            </a:r>
            <a:r>
              <a:rPr lang="en-US" sz="1600" dirty="0" err="1">
                <a:latin typeface="Courier" pitchFamily="2" charset="0"/>
              </a:rPr>
              <a:t>teaser.img.jpeg</a:t>
            </a:r>
            <a:r>
              <a:rPr lang="en-US" sz="1600" dirty="0">
                <a:latin typeface="Courier" pitchFamily="2" charset="0"/>
              </a:rPr>
              <a:t>"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            class="</a:t>
            </a:r>
            <a:r>
              <a:rPr lang="en-US" sz="1600" b="1" dirty="0">
                <a:latin typeface="Courier" pitchFamily="2" charset="0"/>
              </a:rPr>
              <a:t>cmp-image__image</a:t>
            </a:r>
            <a:r>
              <a:rPr lang="en-US" sz="1600" dirty="0">
                <a:latin typeface="Courier" pitchFamily="2" charset="0"/>
              </a:rPr>
              <a:t>"/&gt;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        &lt;/div&gt;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&lt;/div&gt;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&lt;h2 class="</a:t>
            </a:r>
            <a:r>
              <a:rPr lang="en-US" sz="1600" b="1" dirty="0">
                <a:latin typeface="Courier" pitchFamily="2" charset="0"/>
              </a:rPr>
              <a:t>cmp-teaser__title</a:t>
            </a:r>
            <a:r>
              <a:rPr lang="en-US" sz="1600" dirty="0">
                <a:latin typeface="Courier" pitchFamily="2" charset="0"/>
              </a:rPr>
              <a:t>"&gt;Teaser Component&lt;/h2&gt;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&lt;h3 class="</a:t>
            </a:r>
            <a:r>
              <a:rPr lang="en-US" sz="1600" b="1" dirty="0">
                <a:latin typeface="Courier" pitchFamily="2" charset="0"/>
              </a:rPr>
              <a:t>cmp-teaser__description</a:t>
            </a:r>
            <a:r>
              <a:rPr lang="en-US" sz="1600" dirty="0">
                <a:latin typeface="Courier" pitchFamily="2" charset="0"/>
              </a:rPr>
              <a:t>"&gt;A teaser component consists of ...&lt;/h3&gt;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    &lt;a   class="</a:t>
            </a:r>
            <a:r>
              <a:rPr lang="en-US" sz="1600" b="1" dirty="0">
                <a:latin typeface="Courier" pitchFamily="2" charset="0"/>
              </a:rPr>
              <a:t>cmp-teaser__link</a:t>
            </a:r>
            <a:r>
              <a:rPr lang="en-US" sz="1600" dirty="0">
                <a:latin typeface="Courier" pitchFamily="2" charset="0"/>
              </a:rPr>
              <a:t>" </a:t>
            </a:r>
            <a:r>
              <a:rPr lang="en-US" sz="1600" dirty="0" err="1">
                <a:latin typeface="Courier" pitchFamily="2" charset="0"/>
              </a:rPr>
              <a:t>href</a:t>
            </a:r>
            <a:r>
              <a:rPr lang="en-US" sz="1600" dirty="0">
                <a:latin typeface="Courier" pitchFamily="2" charset="0"/>
              </a:rPr>
              <a:t>="#"&gt;Read More&lt;/a&gt;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656114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957729-3ADF-F047-9358-691C45693147}"/>
              </a:ext>
            </a:extLst>
          </p:cNvPr>
          <p:cNvGrpSpPr/>
          <p:nvPr/>
        </p:nvGrpSpPr>
        <p:grpSpPr>
          <a:xfrm>
            <a:off x="304721" y="1600200"/>
            <a:ext cx="11579384" cy="4502426"/>
            <a:chOff x="304721" y="2912042"/>
            <a:chExt cx="4187766" cy="273338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A3F73A-CAA6-424B-AEB2-4653A011CBA1}"/>
                </a:ext>
              </a:extLst>
            </p:cNvPr>
            <p:cNvSpPr/>
            <p:nvPr/>
          </p:nvSpPr>
          <p:spPr>
            <a:xfrm>
              <a:off x="304721" y="2912042"/>
              <a:ext cx="4187766" cy="2733384"/>
            </a:xfrm>
            <a:prstGeom prst="roundRect">
              <a:avLst>
                <a:gd name="adj" fmla="val 17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105210-F0AB-CF41-BF5E-3D094FD5FD63}"/>
                </a:ext>
              </a:extLst>
            </p:cNvPr>
            <p:cNvSpPr txBox="1"/>
            <p:nvPr/>
          </p:nvSpPr>
          <p:spPr>
            <a:xfrm>
              <a:off x="386850" y="3189604"/>
              <a:ext cx="3826755" cy="282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525" defTabSz="457200">
                <a:lnSpc>
                  <a:spcPct val="150000"/>
                </a:lnSpc>
              </a:pPr>
              <a:endParaRPr lang="en-US" dirty="0">
                <a:latin typeface="Courier" pitchFamily="2" charset="0"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 dirty="0"/>
              <a:t>Teaser with Portfolio Style: </a:t>
            </a:r>
            <a:r>
              <a:rPr lang="en-US" dirty="0">
                <a:solidFill>
                  <a:srgbClr val="FF3265"/>
                </a:solidFill>
              </a:rPr>
              <a:t>LESS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2" y="1762542"/>
            <a:ext cx="11277600" cy="414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.</a:t>
            </a:r>
            <a:r>
              <a:rPr lang="en-US" sz="1600" b="1" dirty="0">
                <a:solidFill>
                  <a:srgbClr val="FF3265"/>
                </a:solidFill>
                <a:latin typeface="Courier" pitchFamily="2" charset="0"/>
              </a:rPr>
              <a:t>cmp-teaser--portfolio </a:t>
            </a:r>
            <a:r>
              <a:rPr lang="en-US" sz="1600" dirty="0">
                <a:latin typeface="Courier" pitchFamily="2" charset="0"/>
              </a:rPr>
              <a:t>{ 				&lt;-- BLOCK--MODIFIER (Component Style)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.</a:t>
            </a:r>
            <a:r>
              <a:rPr lang="en-US" sz="1600" b="1" dirty="0">
                <a:latin typeface="Courier" pitchFamily="2" charset="0"/>
              </a:rPr>
              <a:t>cmp-teaser</a:t>
            </a:r>
            <a:r>
              <a:rPr lang="en-US" sz="1600" dirty="0">
                <a:latin typeface="Courier" pitchFamily="2" charset="0"/>
              </a:rPr>
              <a:t> { 					&lt;-- BLOCK (Component)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border-style: solid;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...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.</a:t>
            </a:r>
            <a:r>
              <a:rPr lang="en-US" sz="1600" b="1" dirty="0">
                <a:latin typeface="Courier" pitchFamily="2" charset="0"/>
              </a:rPr>
              <a:t>cmp-teaser__image </a:t>
            </a:r>
            <a:r>
              <a:rPr lang="en-US" sz="1600" dirty="0">
                <a:latin typeface="Courier" pitchFamily="2" charset="0"/>
              </a:rPr>
              <a:t>{ 				&lt;-- BLOCK__ELEMENT (Component's Image)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    position: relative;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    ...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 }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 ...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 .</a:t>
            </a:r>
            <a:r>
              <a:rPr lang="en-US" sz="1600" b="1" dirty="0">
                <a:latin typeface="Courier" pitchFamily="2" charset="0"/>
              </a:rPr>
              <a:t>cmp-teaser__link </a:t>
            </a:r>
            <a:r>
              <a:rPr lang="en-US" sz="1600" dirty="0">
                <a:latin typeface="Courier" pitchFamily="2" charset="0"/>
              </a:rPr>
              <a:t>{ 				&lt;-- BLOCK__ELEMENT (Component's Link)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     display: block;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     ...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     }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     }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Courier" pitchFamily="2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721" y="1219200"/>
            <a:ext cx="1158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 /apps/l725/</a:t>
            </a:r>
            <a:r>
              <a:rPr lang="en-US" sz="1600" dirty="0" err="1"/>
              <a:t>clientlibs</a:t>
            </a:r>
            <a:r>
              <a:rPr lang="en-US" sz="1600" dirty="0"/>
              <a:t>/</a:t>
            </a:r>
            <a:r>
              <a:rPr lang="en-US" sz="1600" dirty="0" err="1"/>
              <a:t>clientlib-dopetrope</a:t>
            </a:r>
            <a:r>
              <a:rPr lang="en-US" sz="1600" dirty="0"/>
              <a:t>/components/teaser/styles/</a:t>
            </a:r>
            <a:r>
              <a:rPr lang="en-US" sz="1600" dirty="0" err="1"/>
              <a:t>portfolio.less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337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0142A-2D83-AC47-A35B-24AAED421B1D}"/>
              </a:ext>
            </a:extLst>
          </p:cNvPr>
          <p:cNvSpPr/>
          <p:nvPr/>
        </p:nvSpPr>
        <p:spPr>
          <a:xfrm>
            <a:off x="6551612" y="2971800"/>
            <a:ext cx="4909306" cy="3200400"/>
          </a:xfrm>
          <a:prstGeom prst="roundRect">
            <a:avLst>
              <a:gd name="adj" fmla="val 17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214701-1A0D-CA4A-A32F-1013CA6E91B4}"/>
              </a:ext>
            </a:extLst>
          </p:cNvPr>
          <p:cNvSpPr/>
          <p:nvPr/>
        </p:nvSpPr>
        <p:spPr>
          <a:xfrm>
            <a:off x="912812" y="2971800"/>
            <a:ext cx="4909306" cy="3200400"/>
          </a:xfrm>
          <a:prstGeom prst="roundRect">
            <a:avLst>
              <a:gd name="adj" fmla="val 17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 dirty="0"/>
              <a:t>The Default Style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612" y="2590800"/>
            <a:ext cx="1059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 /apps/l725/</a:t>
            </a:r>
            <a:r>
              <a:rPr lang="en-US" sz="1600" dirty="0" err="1"/>
              <a:t>clientlibs</a:t>
            </a:r>
            <a:r>
              <a:rPr lang="en-US" sz="1600" dirty="0"/>
              <a:t>/</a:t>
            </a:r>
            <a:r>
              <a:rPr lang="en-US" sz="1600" dirty="0" err="1"/>
              <a:t>clientlib-dopetrope</a:t>
            </a:r>
            <a:r>
              <a:rPr lang="en-US" sz="1600" dirty="0"/>
              <a:t>/components/teaser/styles/</a:t>
            </a:r>
            <a:r>
              <a:rPr lang="en-US" sz="1600" dirty="0" err="1"/>
              <a:t>default.less</a:t>
            </a:r>
            <a:endParaRPr lang="en-US" sz="1600" dirty="0"/>
          </a:p>
        </p:txBody>
      </p:sp>
      <p:sp>
        <p:nvSpPr>
          <p:cNvPr id="15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6627812" y="2971800"/>
            <a:ext cx="4799093" cy="3200400"/>
          </a:xfrm>
          <a:prstGeom prst="rect">
            <a:avLst/>
          </a:prstGeom>
          <a:noFill/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buNone/>
            </a:pP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cmp-teaser--default</a:t>
            </a:r>
          </a:p>
          <a:p>
            <a:pPr marL="457200" indent="0"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-teaser</a:t>
            </a: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cmp-image</a:t>
            </a: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cmp-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image__image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teaser__title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teaser__description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teaser__link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379412" y="1295400"/>
            <a:ext cx="11486874" cy="990600"/>
          </a:xfrm>
          <a:prstGeom prst="rect">
            <a:avLst/>
          </a:prstGeom>
          <a:solidFill>
            <a:schemeClr val="bg1"/>
          </a:solidFill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Helpful to explicitly scope a </a:t>
            </a:r>
            <a:r>
              <a:rPr lang="en-US" dirty="0">
                <a:solidFill>
                  <a:srgbClr val="FF3265"/>
                </a:solidFill>
              </a:rPr>
              <a:t>default</a:t>
            </a:r>
            <a:r>
              <a:rPr lang="en-US" dirty="0"/>
              <a:t> style.</a:t>
            </a:r>
          </a:p>
          <a:p>
            <a:r>
              <a:rPr lang="en-US" dirty="0"/>
              <a:t>Avoids downstream CSS </a:t>
            </a:r>
            <a:r>
              <a:rPr lang="en-US" dirty="0">
                <a:solidFill>
                  <a:srgbClr val="FF3265"/>
                </a:solidFill>
              </a:rPr>
              <a:t>clashes.</a:t>
            </a:r>
          </a:p>
        </p:txBody>
      </p:sp>
      <p:sp>
        <p:nvSpPr>
          <p:cNvPr id="20" name="clientlib-start">
            <a:extLst>
              <a:ext uri="{FF2B5EF4-FFF2-40B4-BE49-F238E27FC236}">
                <a16:creationId xmlns:a16="http://schemas.microsoft.com/office/drawing/2014/main" id="{9A70BCAC-41FD-B545-A345-1C87D8267F4B}"/>
              </a:ext>
            </a:extLst>
          </p:cNvPr>
          <p:cNvSpPr txBox="1">
            <a:spLocks/>
          </p:cNvSpPr>
          <p:nvPr/>
        </p:nvSpPr>
        <p:spPr>
          <a:xfrm>
            <a:off x="912812" y="2971800"/>
            <a:ext cx="4800600" cy="3200400"/>
          </a:xfrm>
          <a:prstGeom prst="rect">
            <a:avLst/>
          </a:prstGeom>
          <a:noFill/>
        </p:spPr>
        <p:txBody>
          <a:bodyPr vert="horz" lIns="108829" tIns="54414" rIns="108829" bIns="54414" rtlCol="0"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buNone/>
            </a:pPr>
            <a:r>
              <a:rPr lang="en-US" sz="1600" dirty="0">
                <a:solidFill>
                  <a:srgbClr val="FF3265"/>
                </a:solidFill>
                <a:latin typeface="Courier" charset="0"/>
                <a:ea typeface="Courier" charset="0"/>
                <a:cs typeface="Courier" charset="0"/>
              </a:rPr>
              <a:t>cmp-teaser--portfolio</a:t>
            </a:r>
          </a:p>
          <a:p>
            <a:pPr marL="457200" indent="0"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-teaser</a:t>
            </a: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cmp-image</a:t>
            </a: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cmp-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image__image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cmp-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teaser__title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teaser__description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45720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cmp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teaser__link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14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586545" y="6561963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schemeClr val="tx1"/>
                </a:solidFill>
              </a:rPr>
              <a:pPr algn="ctr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8177" y="1331057"/>
            <a:ext cx="4352474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Adobe Clean Light" pitchFamily="34" charset="0"/>
              </a:rPr>
              <a:t>Chapter 7</a:t>
            </a:r>
          </a:p>
          <a:p>
            <a:pPr algn="ctr">
              <a:lnSpc>
                <a:spcPts val="5300"/>
              </a:lnSpc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lean Light" pitchFamily="34" charset="0"/>
              </a:rPr>
              <a:t>JavaScript Based Styles</a:t>
            </a:r>
            <a:endParaRPr lang="en-US" sz="3600" dirty="0">
              <a:latin typeface="Adobe Clean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ross 11">
            <a:extLst>
              <a:ext uri="{FF2B5EF4-FFF2-40B4-BE49-F238E27FC236}">
                <a16:creationId xmlns:a16="http://schemas.microsoft.com/office/drawing/2014/main" id="{C5CFC2E0-7FB3-6C44-BD82-E59154EF69A2}"/>
              </a:ext>
            </a:extLst>
          </p:cNvPr>
          <p:cNvSpPr/>
          <p:nvPr/>
        </p:nvSpPr>
        <p:spPr>
          <a:xfrm rot="2700000">
            <a:off x="1544636" y="1807846"/>
            <a:ext cx="3210160" cy="3210160"/>
          </a:xfrm>
          <a:prstGeom prst="plus">
            <a:avLst>
              <a:gd name="adj" fmla="val 45755"/>
            </a:avLst>
          </a:prstGeom>
          <a:solidFill>
            <a:srgbClr val="F8B4B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ADE4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664F-68F1-F847-8074-77D794FD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143000"/>
            <a:ext cx="11343942" cy="412335"/>
          </a:xfrm>
        </p:spPr>
        <p:txBody>
          <a:bodyPr>
            <a:noAutofit/>
          </a:bodyPr>
          <a:lstStyle/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  <a:p>
            <a:pPr marL="9525" indent="0" defTabSz="457200"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38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972826B-7ACF-0C4A-8308-FCEAFDE056BE}"/>
              </a:ext>
            </a:extLst>
          </p:cNvPr>
          <p:cNvSpPr txBox="1">
            <a:spLocks/>
          </p:cNvSpPr>
          <p:nvPr/>
        </p:nvSpPr>
        <p:spPr>
          <a:xfrm>
            <a:off x="0" y="1192102"/>
            <a:ext cx="12188825" cy="51414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dirty="0"/>
              <a:t>We’ll focus on </a:t>
            </a:r>
            <a:r>
              <a:rPr lang="en-US" dirty="0">
                <a:solidFill>
                  <a:srgbClr val="FF3265"/>
                </a:solidFill>
              </a:rPr>
              <a:t>one</a:t>
            </a:r>
            <a:r>
              <a:rPr lang="en-US" dirty="0"/>
              <a:t> flavor of JavaScript.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3993B52-63F5-814C-B4E0-44427050FB81}"/>
              </a:ext>
            </a:extLst>
          </p:cNvPr>
          <p:cNvSpPr txBox="1">
            <a:spLocks/>
          </p:cNvSpPr>
          <p:nvPr/>
        </p:nvSpPr>
        <p:spPr>
          <a:xfrm>
            <a:off x="609193" y="2782458"/>
            <a:ext cx="5081047" cy="28815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108829" tIns="54414" rIns="108829" bIns="54414" rtlCol="0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dirty="0">
                <a:latin typeface="Adobe Clean SemiCondensed" panose="020B0503020404020204" pitchFamily="34" charset="0"/>
              </a:rPr>
              <a:t>Functional JS</a:t>
            </a:r>
          </a:p>
          <a:p>
            <a:pPr marL="9525" indent="0" algn="ctr">
              <a:buNone/>
            </a:pPr>
            <a:endParaRPr lang="en-US" dirty="0">
              <a:solidFill>
                <a:schemeClr val="tx1">
                  <a:alpha val="0"/>
                </a:schemeClr>
              </a:solidFill>
            </a:endParaRPr>
          </a:p>
          <a:p>
            <a:pPr marL="9525" indent="0" algn="ctr">
              <a:buNone/>
            </a:pPr>
            <a:r>
              <a:rPr lang="en-US" dirty="0"/>
              <a:t>The JS you’re all familiar with.</a:t>
            </a:r>
          </a:p>
          <a:p>
            <a:pPr marL="9525" indent="0" algn="ctr">
              <a:buNone/>
            </a:pPr>
            <a:endParaRPr lang="en-US" dirty="0"/>
          </a:p>
          <a:p>
            <a:pPr algn="ctr"/>
            <a:r>
              <a:rPr lang="en-US" dirty="0"/>
              <a:t>Adds </a:t>
            </a:r>
            <a:r>
              <a:rPr lang="en-US" dirty="0">
                <a:solidFill>
                  <a:srgbClr val="FF3366"/>
                </a:solidFill>
              </a:rPr>
              <a:t>functionality</a:t>
            </a:r>
          </a:p>
          <a:p>
            <a:pPr algn="ctr"/>
            <a:r>
              <a:rPr lang="en-US" dirty="0"/>
              <a:t>Ex. Modal pop-up, carousel slider 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3B62CF2-9D7B-8E4A-845E-0D951FE30338}"/>
              </a:ext>
            </a:extLst>
          </p:cNvPr>
          <p:cNvSpPr txBox="1">
            <a:spLocks/>
          </p:cNvSpPr>
          <p:nvPr/>
        </p:nvSpPr>
        <p:spPr>
          <a:xfrm>
            <a:off x="6602280" y="2853100"/>
            <a:ext cx="5081047" cy="2881500"/>
          </a:xfrm>
          <a:prstGeom prst="rect">
            <a:avLst/>
          </a:prstGeom>
        </p:spPr>
        <p:txBody>
          <a:bodyPr vert="horz" lIns="108829" tIns="54414" rIns="108829" bIns="54414" rtlCol="0">
            <a:normAutofit fontScale="92500" lnSpcReduction="10000"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dirty="0">
                <a:latin typeface="Adobe Clean SemiCondensed" panose="020B0503020404020204" pitchFamily="34" charset="0"/>
              </a:rPr>
              <a:t>Style JS</a:t>
            </a:r>
          </a:p>
          <a:p>
            <a:pPr marL="9525" indent="0" algn="ctr">
              <a:buNone/>
            </a:pPr>
            <a:endParaRPr lang="en-US" dirty="0"/>
          </a:p>
          <a:p>
            <a:pPr marL="9525" indent="0" algn="ctr">
              <a:buNone/>
            </a:pPr>
            <a:r>
              <a:rPr lang="en-US" dirty="0"/>
              <a:t>Adjusts the HTML to support Style specific requirements.</a:t>
            </a:r>
          </a:p>
          <a:p>
            <a:pPr marL="9525" indent="0" algn="ctr">
              <a:buNone/>
            </a:pPr>
            <a:endParaRPr lang="en-US" dirty="0"/>
          </a:p>
          <a:p>
            <a:pPr algn="ctr"/>
            <a:r>
              <a:rPr lang="en-US" dirty="0">
                <a:solidFill>
                  <a:srgbClr val="FF3366"/>
                </a:solidFill>
              </a:rPr>
              <a:t>Move</a:t>
            </a:r>
            <a:r>
              <a:rPr lang="en-US" dirty="0"/>
              <a:t> DOM elements</a:t>
            </a:r>
          </a:p>
          <a:p>
            <a:pPr algn="ctr"/>
            <a:r>
              <a:rPr lang="en-US" dirty="0"/>
              <a:t>Add </a:t>
            </a:r>
            <a:r>
              <a:rPr lang="en-US" dirty="0">
                <a:solidFill>
                  <a:srgbClr val="FF3366"/>
                </a:solidFill>
              </a:rPr>
              <a:t>new content</a:t>
            </a:r>
            <a:r>
              <a:rPr lang="en-US" dirty="0"/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3104A6-B055-5746-930F-DAE020F5350D}"/>
              </a:ext>
            </a:extLst>
          </p:cNvPr>
          <p:cNvCxnSpPr>
            <a:cxnSpLocks/>
          </p:cNvCxnSpPr>
          <p:nvPr/>
        </p:nvCxnSpPr>
        <p:spPr>
          <a:xfrm>
            <a:off x="6094412" y="1950088"/>
            <a:ext cx="0" cy="390395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-Shape 13">
            <a:extLst>
              <a:ext uri="{FF2B5EF4-FFF2-40B4-BE49-F238E27FC236}">
                <a16:creationId xmlns:a16="http://schemas.microsoft.com/office/drawing/2014/main" id="{38FD090A-96E8-7640-8DBC-3AEEEA2D3857}"/>
              </a:ext>
            </a:extLst>
          </p:cNvPr>
          <p:cNvSpPr/>
          <p:nvPr/>
        </p:nvSpPr>
        <p:spPr>
          <a:xfrm rot="2532031" flipH="1">
            <a:off x="8631965" y="1938174"/>
            <a:ext cx="1021677" cy="2739634"/>
          </a:xfrm>
          <a:prstGeom prst="corner">
            <a:avLst>
              <a:gd name="adj1" fmla="val 23449"/>
              <a:gd name="adj2" fmla="val 25166"/>
            </a:avLst>
          </a:prstGeom>
          <a:solidFill>
            <a:srgbClr val="33CCC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8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de box">
            <a:extLst>
              <a:ext uri="{FF2B5EF4-FFF2-40B4-BE49-F238E27FC236}">
                <a16:creationId xmlns:a16="http://schemas.microsoft.com/office/drawing/2014/main" id="{9237A3A4-5748-7F4A-A57B-FA3F087129FE}"/>
              </a:ext>
            </a:extLst>
          </p:cNvPr>
          <p:cNvSpPr/>
          <p:nvPr/>
        </p:nvSpPr>
        <p:spPr>
          <a:xfrm>
            <a:off x="304721" y="964096"/>
            <a:ext cx="11579384" cy="5337313"/>
          </a:xfrm>
          <a:prstGeom prst="roundRect">
            <a:avLst>
              <a:gd name="adj" fmla="val 17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39</a:t>
            </a:fld>
            <a:endParaRPr lang="en-US" dirty="0"/>
          </a:p>
        </p:txBody>
      </p:sp>
      <p:sp>
        <p:nvSpPr>
          <p:cNvPr id="8" name="code--narrative-2">
            <a:extLst>
              <a:ext uri="{FF2B5EF4-FFF2-40B4-BE49-F238E27FC236}">
                <a16:creationId xmlns:a16="http://schemas.microsoft.com/office/drawing/2014/main" id="{D3A3A84E-959E-954F-BA61-E01236766F31}"/>
              </a:ext>
            </a:extLst>
          </p:cNvPr>
          <p:cNvSpPr txBox="1"/>
          <p:nvPr/>
        </p:nvSpPr>
        <p:spPr>
          <a:xfrm>
            <a:off x="513591" y="1370594"/>
            <a:ext cx="11161642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Apply component styles…</a:t>
            </a:r>
          </a:p>
          <a:p>
            <a:r>
              <a:rPr lang="en-US" sz="1600" dirty="0">
                <a:solidFill>
                  <a:srgbClr val="FF3265"/>
                </a:solidFill>
                <a:latin typeface="Courier" pitchFamily="2" charset="0"/>
              </a:rPr>
              <a:t>  function applyComponentStyles() { </a:t>
            </a:r>
          </a:p>
          <a:p>
            <a:r>
              <a:rPr lang="en-US" sz="1600" dirty="0">
                <a:latin typeface="Courier" pitchFamily="2" charset="0"/>
              </a:rPr>
              <a:t>   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  …for each instance of the component NOT already processed…</a:t>
            </a:r>
          </a:p>
          <a:p>
            <a:r>
              <a:rPr lang="en-US" sz="1600" dirty="0">
                <a:solidFill>
                  <a:srgbClr val="FF3265"/>
                </a:solidFill>
                <a:latin typeface="Courier" pitchFamily="2" charset="0"/>
              </a:rPr>
              <a:t>    $(BLOCK--MODIFIER BLOCK).not("[data-&lt;style-id&gt;-processed]").each(function() { 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      Mark component as processed.</a:t>
            </a:r>
          </a:p>
          <a:p>
            <a:r>
              <a:rPr lang="en-US" sz="1600" dirty="0">
                <a:solidFill>
                  <a:srgbClr val="FF3265"/>
                </a:solidFill>
                <a:latin typeface="Courier" pitchFamily="2" charset="0"/>
              </a:rPr>
              <a:t>        var component = $(this).attr("data-&lt;style-id&gt;-processed", true);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      Adjust the component’s DOM elements (HTML) to create the desired style. </a:t>
            </a:r>
          </a:p>
          <a:p>
            <a:r>
              <a:rPr lang="en-US" sz="1600" dirty="0">
                <a:solidFill>
                  <a:srgbClr val="FF3265"/>
                </a:solidFill>
                <a:latin typeface="Courier" pitchFamily="2" charset="0"/>
              </a:rPr>
              <a:t>    }); </a:t>
            </a:r>
          </a:p>
          <a:p>
            <a:r>
              <a:rPr lang="en-US" sz="1600" dirty="0">
                <a:solidFill>
                  <a:srgbClr val="FF3265"/>
                </a:solidFill>
                <a:latin typeface="Courier" pitchFamily="2" charset="0"/>
              </a:rPr>
              <a:t>  } 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Apply component styles on page load.</a:t>
            </a:r>
          </a:p>
          <a:p>
            <a:r>
              <a:rPr lang="en-US" sz="1600" dirty="0">
                <a:solidFill>
                  <a:srgbClr val="FF3265"/>
                </a:solidFill>
                <a:latin typeface="Courier" pitchFamily="2" charset="0"/>
              </a:rPr>
              <a:t>  applyComponentStyles(); 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Apply component styles during authoring.</a:t>
            </a:r>
          </a:p>
          <a:p>
            <a:r>
              <a:rPr lang="en-US" sz="1600" dirty="0">
                <a:solidFill>
                  <a:srgbClr val="FF3265"/>
                </a:solidFill>
                <a:latin typeface="Courier" pitchFamily="2" charset="0"/>
              </a:rPr>
              <a:t>  $(".responsivegrid").on("DOMNodeInserted", applyComponentStyles);</a:t>
            </a:r>
          </a:p>
        </p:txBody>
      </p:sp>
      <p:sp>
        <p:nvSpPr>
          <p:cNvPr id="10" name="code--narrative-1">
            <a:extLst>
              <a:ext uri="{FF2B5EF4-FFF2-40B4-BE49-F238E27FC236}">
                <a16:creationId xmlns:a16="http://schemas.microsoft.com/office/drawing/2014/main" id="{E6383C84-77C8-8346-A436-8A3CED122C3F}"/>
              </a:ext>
            </a:extLst>
          </p:cNvPr>
          <p:cNvSpPr txBox="1"/>
          <p:nvPr/>
        </p:nvSpPr>
        <p:spPr>
          <a:xfrm>
            <a:off x="513591" y="1370594"/>
            <a:ext cx="11161642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  Apply component styles…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urier" pitchFamily="2" charset="0"/>
              </a:rPr>
              <a:t>  function applyComponentStyles() { </a:t>
            </a:r>
          </a:p>
          <a:p>
            <a:r>
              <a:rPr lang="en-US" sz="1600" dirty="0">
                <a:latin typeface="Courier" pitchFamily="2" charset="0"/>
              </a:rPr>
              <a:t>    </a:t>
            </a:r>
          </a:p>
          <a:p>
            <a:r>
              <a:rPr lang="en-US" sz="1600" dirty="0">
                <a:latin typeface="Courier" pitchFamily="2" charset="0"/>
              </a:rPr>
              <a:t>    …for each instance of the component NOT already processed {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urier" pitchFamily="2" charset="0"/>
              </a:rPr>
              <a:t>    $(BLOCK--MODIFIER BLOCK).not("[data-&lt;style-id&gt;-processed]").each(function() { 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      Mark component as processed.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urier" pitchFamily="2" charset="0"/>
              </a:rPr>
              <a:t>        var component = $(this).attr("data-&lt;style-id&gt;-processed", true);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      Adjust the component’s DOM elements (HTML) to create the desired style.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urier" pitchFamily="2" charset="0"/>
              </a:rPr>
              <a:t>}); </a:t>
            </a:r>
          </a:p>
          <a:p>
            <a:r>
              <a:rPr lang="en-US" sz="1600" dirty="0">
                <a:latin typeface="Courier" pitchFamily="2" charset="0"/>
              </a:rPr>
              <a:t>    } </a:t>
            </a:r>
          </a:p>
          <a:p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Apply component styles on page load.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urier" pitchFamily="2" charset="0"/>
              </a:rPr>
              <a:t>  applyComponentStyles(); 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Apply component styles during authoring.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urier" pitchFamily="2" charset="0"/>
              </a:rPr>
              <a:t> $(".responsivegrid").on("DOMNodeInserted", applyComponentStyles);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2500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core components |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55812" y="4393096"/>
            <a:ext cx="8077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39007" y="5044637"/>
            <a:ext cx="10310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 algn="ctr">
              <a:buFont typeface="Wingdings" pitchFamily="2" charset="2"/>
              <a:buNone/>
            </a:pPr>
            <a:r>
              <a:rPr lang="en-US" sz="4000" dirty="0">
                <a:latin typeface="Adobe Clean Light" charset="0"/>
                <a:ea typeface="Adobe Clean Light" charset="0"/>
                <a:cs typeface="Adobe Clean Light" charset="0"/>
              </a:rPr>
              <a:t>web development team speaks the</a:t>
            </a:r>
            <a:r>
              <a:rPr lang="en-US" sz="4000" dirty="0">
                <a:solidFill>
                  <a:srgbClr val="FF3265"/>
                </a:solidFill>
                <a:latin typeface="Adobe Clean Light" charset="0"/>
                <a:ea typeface="Adobe Clean Light" charset="0"/>
                <a:cs typeface="Adobe Clean Light" charset="0"/>
              </a:rPr>
              <a:t> same language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13" y="1980286"/>
            <a:ext cx="2041399" cy="199887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80978" y="2748888"/>
            <a:ext cx="9738291" cy="492443"/>
            <a:chOff x="1380978" y="2748888"/>
            <a:chExt cx="9738291" cy="492443"/>
          </a:xfrm>
        </p:grpSpPr>
        <p:sp>
          <p:nvSpPr>
            <p:cNvPr id="12" name="Rectangle 11"/>
            <p:cNvSpPr/>
            <p:nvPr/>
          </p:nvSpPr>
          <p:spPr>
            <a:xfrm>
              <a:off x="7686919" y="2748888"/>
              <a:ext cx="34323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525" indent="0" algn="ctr">
                <a:buFont typeface="Wingdings" pitchFamily="2" charset="2"/>
                <a:buNone/>
              </a:pPr>
              <a:r>
                <a:rPr lang="en-US" sz="2400">
                  <a:latin typeface="Adobe Clean Light" charset="0"/>
                  <a:ea typeface="Adobe Clean Light" charset="0"/>
                  <a:cs typeface="Adobe Clean Light" charset="0"/>
                </a:rPr>
                <a:t>API </a:t>
              </a:r>
              <a:r>
                <a:rPr lang="en-US" sz="2400" dirty="0">
                  <a:latin typeface="Adobe Clean Light" charset="0"/>
                  <a:ea typeface="Adobe Clean Light" charset="0"/>
                  <a:cs typeface="Adobe Clean Light" charset="0"/>
                </a:rPr>
                <a:t>based on best practices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80978" y="2779666"/>
              <a:ext cx="29626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525" indent="0" algn="ctr">
                <a:buFont typeface="Wingdings" pitchFamily="2" charset="2"/>
                <a:buNone/>
              </a:pPr>
              <a:r>
                <a:rPr lang="en-US" sz="2400" dirty="0">
                  <a:latin typeface="Adobe Clean Light" charset="0"/>
                  <a:ea typeface="Adobe Clean Light" charset="0"/>
                  <a:cs typeface="Adobe Clean Light" charset="0"/>
                </a:rPr>
                <a:t>built by AEM engineers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08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 with Hero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40</a:t>
            </a:fld>
            <a:endParaRPr lang="en-US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EA47912E-3F14-434C-A3D8-70F8BAB92428}"/>
              </a:ext>
            </a:extLst>
          </p:cNvPr>
          <p:cNvSpPr/>
          <p:nvPr/>
        </p:nvSpPr>
        <p:spPr>
          <a:xfrm>
            <a:off x="1749287" y="3796748"/>
            <a:ext cx="8766314" cy="487017"/>
          </a:xfrm>
          <a:prstGeom prst="frame">
            <a:avLst/>
          </a:prstGeom>
          <a:solidFill>
            <a:srgbClr val="FF3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8FDC6-A319-734B-BA48-894B8E0D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6" y="1219200"/>
            <a:ext cx="11199813" cy="4579441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08FFB47-CAAE-944B-BE46-A7E5B633223D}"/>
              </a:ext>
            </a:extLst>
          </p:cNvPr>
          <p:cNvSpPr/>
          <p:nvPr/>
        </p:nvSpPr>
        <p:spPr>
          <a:xfrm>
            <a:off x="227012" y="1413420"/>
            <a:ext cx="11734800" cy="4191000"/>
          </a:xfrm>
          <a:prstGeom prst="frame">
            <a:avLst>
              <a:gd name="adj1" fmla="val 1268"/>
            </a:avLst>
          </a:prstGeom>
          <a:solidFill>
            <a:srgbClr val="FF3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6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41</a:t>
            </a:fld>
            <a:endParaRPr lang="en-US" dirty="0"/>
          </a:p>
        </p:txBody>
      </p:sp>
      <p:sp>
        <p:nvSpPr>
          <p:cNvPr id="7" name="code box">
            <a:extLst>
              <a:ext uri="{FF2B5EF4-FFF2-40B4-BE49-F238E27FC236}">
                <a16:creationId xmlns:a16="http://schemas.microsoft.com/office/drawing/2014/main" id="{9237A3A4-5748-7F4A-A57B-FA3F087129FE}"/>
              </a:ext>
            </a:extLst>
          </p:cNvPr>
          <p:cNvSpPr/>
          <p:nvPr/>
        </p:nvSpPr>
        <p:spPr>
          <a:xfrm>
            <a:off x="304721" y="1289154"/>
            <a:ext cx="11579384" cy="5012255"/>
          </a:xfrm>
          <a:prstGeom prst="roundRect">
            <a:avLst>
              <a:gd name="adj" fmla="val 17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6" name="16">
            <a:extLst>
              <a:ext uri="{FF2B5EF4-FFF2-40B4-BE49-F238E27FC236}">
                <a16:creationId xmlns:a16="http://schemas.microsoft.com/office/drawing/2014/main" id="{292DAE44-DD9E-3648-A86B-AC2C3D562433}"/>
              </a:ext>
            </a:extLst>
          </p:cNvPr>
          <p:cNvSpPr/>
          <p:nvPr/>
        </p:nvSpPr>
        <p:spPr>
          <a:xfrm>
            <a:off x="912812" y="4572001"/>
            <a:ext cx="10959761" cy="381000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11-14">
            <a:extLst>
              <a:ext uri="{FF2B5EF4-FFF2-40B4-BE49-F238E27FC236}">
                <a16:creationId xmlns:a16="http://schemas.microsoft.com/office/drawing/2014/main" id="{74621D2B-33FA-FC43-BFCE-DE5BB80B4311}"/>
              </a:ext>
            </a:extLst>
          </p:cNvPr>
          <p:cNvSpPr/>
          <p:nvPr/>
        </p:nvSpPr>
        <p:spPr>
          <a:xfrm>
            <a:off x="924342" y="4114800"/>
            <a:ext cx="10959761" cy="457200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7">
            <a:extLst>
              <a:ext uri="{FF2B5EF4-FFF2-40B4-BE49-F238E27FC236}">
                <a16:creationId xmlns:a16="http://schemas.microsoft.com/office/drawing/2014/main" id="{B9256C6B-3F76-A240-AEAD-CCD3A5D384EF}"/>
              </a:ext>
            </a:extLst>
          </p:cNvPr>
          <p:cNvSpPr/>
          <p:nvPr/>
        </p:nvSpPr>
        <p:spPr>
          <a:xfrm>
            <a:off x="912812" y="2743200"/>
            <a:ext cx="10959761" cy="838200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6">
            <a:extLst>
              <a:ext uri="{FF2B5EF4-FFF2-40B4-BE49-F238E27FC236}">
                <a16:creationId xmlns:a16="http://schemas.microsoft.com/office/drawing/2014/main" id="{320083FA-C9C4-E241-ADC9-8C23A99740A2}"/>
              </a:ext>
            </a:extLst>
          </p:cNvPr>
          <p:cNvSpPr/>
          <p:nvPr/>
        </p:nvSpPr>
        <p:spPr>
          <a:xfrm>
            <a:off x="924343" y="2459553"/>
            <a:ext cx="10959761" cy="253448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A772664F-B01A-094E-9EEC-126EF70CCE2E}"/>
              </a:ext>
            </a:extLst>
          </p:cNvPr>
          <p:cNvSpPr/>
          <p:nvPr/>
        </p:nvSpPr>
        <p:spPr>
          <a:xfrm>
            <a:off x="924343" y="2257245"/>
            <a:ext cx="10959761" cy="253448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2-3">
            <a:extLst>
              <a:ext uri="{FF2B5EF4-FFF2-40B4-BE49-F238E27FC236}">
                <a16:creationId xmlns:a16="http://schemas.microsoft.com/office/drawing/2014/main" id="{1A9F119A-03DF-EB49-86E4-091E05027E3C}"/>
              </a:ext>
            </a:extLst>
          </p:cNvPr>
          <p:cNvSpPr/>
          <p:nvPr/>
        </p:nvSpPr>
        <p:spPr>
          <a:xfrm>
            <a:off x="924343" y="1659834"/>
            <a:ext cx="10959761" cy="506896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code--narrative-3">
            <a:extLst>
              <a:ext uri="{FF2B5EF4-FFF2-40B4-BE49-F238E27FC236}">
                <a16:creationId xmlns:a16="http://schemas.microsoft.com/office/drawing/2014/main" id="{3ACBD7E2-F657-364A-A4FF-613B61A81D21}"/>
              </a:ext>
            </a:extLst>
          </p:cNvPr>
          <p:cNvSpPr txBox="1"/>
          <p:nvPr/>
        </p:nvSpPr>
        <p:spPr>
          <a:xfrm>
            <a:off x="924344" y="1442423"/>
            <a:ext cx="1030687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ourier" pitchFamily="2" charset="0"/>
              </a:rPr>
              <a:t>function applyComponentStyles() { </a:t>
            </a:r>
          </a:p>
          <a:p>
            <a:r>
              <a:rPr lang="en-US" sz="1300" dirty="0">
                <a:latin typeface="Courier" pitchFamily="2" charset="0"/>
              </a:rPr>
              <a:t>  $(‘</a:t>
            </a:r>
            <a:r>
              <a:rPr lang="en-US" sz="1300" dirty="0">
                <a:solidFill>
                  <a:srgbClr val="FF3265"/>
                </a:solidFill>
                <a:latin typeface="Courier" pitchFamily="2" charset="0"/>
              </a:rPr>
              <a:t>.cmp-teaser--hero .cmp-teaser</a:t>
            </a:r>
            <a:r>
              <a:rPr lang="en-US" sz="1300" dirty="0">
                <a:latin typeface="Courier" pitchFamily="2" charset="0"/>
              </a:rPr>
              <a:t>’)</a:t>
            </a:r>
          </a:p>
          <a:p>
            <a:r>
              <a:rPr lang="en-US" sz="1300" dirty="0">
                <a:latin typeface="Courier" pitchFamily="2" charset="0"/>
              </a:rPr>
              <a:t>		.not(‘[data-cmp-teaser-hero-processed]’).each(function() { 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    var teaser = $(this).attr(’data-cmp-teaser-hero-processed’, true),</a:t>
            </a:r>
          </a:p>
          <a:p>
            <a:r>
              <a:rPr lang="en-US" sz="1300" dirty="0">
                <a:latin typeface="Courier" pitchFamily="2" charset="0"/>
              </a:rPr>
              <a:t>        image = teaser.find(‘</a:t>
            </a:r>
            <a:r>
              <a:rPr lang="en-US" sz="1300" dirty="0">
                <a:solidFill>
                  <a:srgbClr val="FF3265"/>
                </a:solidFill>
                <a:latin typeface="Courier" pitchFamily="2" charset="0"/>
              </a:rPr>
              <a:t>.cmp-</a:t>
            </a:r>
            <a:r>
              <a:rPr lang="en-US" sz="1300" dirty="0" err="1">
                <a:solidFill>
                  <a:srgbClr val="FF3265"/>
                </a:solidFill>
                <a:latin typeface="Courier" pitchFamily="2" charset="0"/>
              </a:rPr>
              <a:t>image__image</a:t>
            </a:r>
            <a:r>
              <a:rPr lang="en-US" sz="1300" dirty="0">
                <a:latin typeface="Courier" pitchFamily="2" charset="0"/>
              </a:rPr>
              <a:t>’);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    if (image &amp;&amp; </a:t>
            </a:r>
            <a:r>
              <a:rPr lang="en-US" sz="1300" dirty="0" err="1">
                <a:latin typeface="Courier" pitchFamily="2" charset="0"/>
              </a:rPr>
              <a:t>image.attr</a:t>
            </a:r>
            <a:r>
              <a:rPr lang="en-US" sz="1300" dirty="0">
                <a:latin typeface="Courier" pitchFamily="2" charset="0"/>
              </a:rPr>
              <a:t>(‘</a:t>
            </a:r>
            <a:r>
              <a:rPr lang="en-US" sz="1300" dirty="0" err="1">
                <a:latin typeface="Courier" pitchFamily="2" charset="0"/>
              </a:rPr>
              <a:t>src</a:t>
            </a:r>
            <a:r>
              <a:rPr lang="en-US" sz="1300" dirty="0">
                <a:latin typeface="Courier" pitchFamily="2" charset="0"/>
              </a:rPr>
              <a:t>’)) { </a:t>
            </a:r>
          </a:p>
          <a:p>
            <a:r>
              <a:rPr lang="en-US" sz="1300" dirty="0">
                <a:latin typeface="Courier" pitchFamily="2" charset="0"/>
              </a:rPr>
              <a:t>       </a:t>
            </a:r>
            <a:r>
              <a:rPr lang="en-US" sz="1300" dirty="0" err="1">
                <a:latin typeface="Courier" pitchFamily="2" charset="0"/>
              </a:rPr>
              <a:t>hero.css</a:t>
            </a:r>
            <a:r>
              <a:rPr lang="en-US" sz="1300" dirty="0">
                <a:latin typeface="Courier" pitchFamily="2" charset="0"/>
              </a:rPr>
              <a:t>("background-image", "</a:t>
            </a:r>
            <a:r>
              <a:rPr lang="en-US" sz="1300" dirty="0" err="1">
                <a:latin typeface="Courier" pitchFamily="2" charset="0"/>
              </a:rPr>
              <a:t>url</a:t>
            </a:r>
            <a:r>
              <a:rPr lang="en-US" sz="1300" dirty="0">
                <a:latin typeface="Courier" pitchFamily="2" charset="0"/>
              </a:rPr>
              <a:t>('" + </a:t>
            </a:r>
            <a:r>
              <a:rPr lang="en-US" sz="1300" dirty="0" err="1">
                <a:latin typeface="Courier" pitchFamily="2" charset="0"/>
              </a:rPr>
              <a:t>image.attr</a:t>
            </a:r>
            <a:r>
              <a:rPr lang="en-US" sz="1300" dirty="0">
                <a:latin typeface="Courier" pitchFamily="2" charset="0"/>
              </a:rPr>
              <a:t>("</a:t>
            </a:r>
            <a:r>
              <a:rPr lang="en-US" sz="1300" dirty="0" err="1">
                <a:latin typeface="Courier" pitchFamily="2" charset="0"/>
              </a:rPr>
              <a:t>src</a:t>
            </a:r>
            <a:r>
              <a:rPr lang="en-US" sz="1300" dirty="0">
                <a:latin typeface="Courier" pitchFamily="2" charset="0"/>
              </a:rPr>
              <a:t>") + "')");</a:t>
            </a:r>
          </a:p>
          <a:p>
            <a:r>
              <a:rPr lang="en-US" sz="1300" dirty="0">
                <a:latin typeface="Courier" pitchFamily="2" charset="0"/>
              </a:rPr>
              <a:t>    }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  }); </a:t>
            </a:r>
          </a:p>
          <a:p>
            <a:r>
              <a:rPr lang="en-US" sz="1300" dirty="0">
                <a:latin typeface="Courier" pitchFamily="2" charset="0"/>
              </a:rPr>
              <a:t>} 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applyComponentStyles(); 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$(".responsivegrid").on("DOMNodeInserted", applyComponentStyles);</a:t>
            </a:r>
          </a:p>
        </p:txBody>
      </p:sp>
      <p:sp>
        <p:nvSpPr>
          <p:cNvPr id="3" name="line numbers">
            <a:extLst>
              <a:ext uri="{FF2B5EF4-FFF2-40B4-BE49-F238E27FC236}">
                <a16:creationId xmlns:a16="http://schemas.microsoft.com/office/drawing/2014/main" id="{63C28DAF-60BF-6D4B-B5E4-B5C209268D61}"/>
              </a:ext>
            </a:extLst>
          </p:cNvPr>
          <p:cNvSpPr txBox="1"/>
          <p:nvPr/>
        </p:nvSpPr>
        <p:spPr>
          <a:xfrm>
            <a:off x="530048" y="1442423"/>
            <a:ext cx="45720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01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02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03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04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05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06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07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08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09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10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11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12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13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14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15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16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17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18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19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20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21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22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23</a:t>
            </a:r>
          </a:p>
        </p:txBody>
      </p:sp>
      <p:sp>
        <p:nvSpPr>
          <p:cNvPr id="5" name="location">
            <a:extLst>
              <a:ext uri="{FF2B5EF4-FFF2-40B4-BE49-F238E27FC236}">
                <a16:creationId xmlns:a16="http://schemas.microsoft.com/office/drawing/2014/main" id="{970D33C5-1F1D-6046-8B92-6F825BCCC3FE}"/>
              </a:ext>
            </a:extLst>
          </p:cNvPr>
          <p:cNvSpPr txBox="1"/>
          <p:nvPr/>
        </p:nvSpPr>
        <p:spPr>
          <a:xfrm>
            <a:off x="304721" y="953843"/>
            <a:ext cx="11579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dobe Clean SemiCondensed" panose="020B0503020404020204" pitchFamily="34" charset="0"/>
              </a:rPr>
              <a:t>/apps/l725/clientlibs/clientlib-dopetrope/components/teaser/styles/teaser.js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 Hero style JavaScript</a:t>
            </a:r>
          </a:p>
        </p:txBody>
      </p:sp>
      <p:pic>
        <p:nvPicPr>
          <p:cNvPr id="1025" name="Picture 1" descr="page34image2893440">
            <a:extLst>
              <a:ext uri="{FF2B5EF4-FFF2-40B4-BE49-F238E27FC236}">
                <a16:creationId xmlns:a16="http://schemas.microsoft.com/office/drawing/2014/main" id="{468D047C-7521-1B46-8DB2-A84378466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309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3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3" grpId="0" animBg="1"/>
      <p:bldP spid="13" grpId="1" animBg="1"/>
      <p:bldP spid="12" grpId="0" animBg="1"/>
      <p:bldP spid="12" grpId="1" animBg="1"/>
      <p:bldP spid="10" grpId="0" animBg="1"/>
      <p:bldP spid="10" grpId="1" animBg="1"/>
      <p:bldP spid="6" grpId="0" animBg="1"/>
      <p:bldP spid="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 with Post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90223B-DA55-9B41-B052-0AF07DCD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45" y="1000502"/>
            <a:ext cx="7651399" cy="5198165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EA47912E-3F14-434C-A3D8-70F8BAB92428}"/>
              </a:ext>
            </a:extLst>
          </p:cNvPr>
          <p:cNvSpPr/>
          <p:nvPr/>
        </p:nvSpPr>
        <p:spPr>
          <a:xfrm>
            <a:off x="1749287" y="3796748"/>
            <a:ext cx="8766314" cy="487017"/>
          </a:xfrm>
          <a:prstGeom prst="frame">
            <a:avLst/>
          </a:prstGeom>
          <a:solidFill>
            <a:srgbClr val="FF3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62F-ECA0-CE49-B294-DAD32963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43</a:t>
            </a:fld>
            <a:endParaRPr lang="en-US" dirty="0"/>
          </a:p>
        </p:txBody>
      </p:sp>
      <p:sp>
        <p:nvSpPr>
          <p:cNvPr id="7" name="code box">
            <a:extLst>
              <a:ext uri="{FF2B5EF4-FFF2-40B4-BE49-F238E27FC236}">
                <a16:creationId xmlns:a16="http://schemas.microsoft.com/office/drawing/2014/main" id="{9237A3A4-5748-7F4A-A57B-FA3F087129FE}"/>
              </a:ext>
            </a:extLst>
          </p:cNvPr>
          <p:cNvSpPr/>
          <p:nvPr/>
        </p:nvSpPr>
        <p:spPr>
          <a:xfrm>
            <a:off x="304721" y="1289154"/>
            <a:ext cx="11579384" cy="5012255"/>
          </a:xfrm>
          <a:prstGeom prst="roundRect">
            <a:avLst>
              <a:gd name="adj" fmla="val 17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8" name="23">
            <a:extLst>
              <a:ext uri="{FF2B5EF4-FFF2-40B4-BE49-F238E27FC236}">
                <a16:creationId xmlns:a16="http://schemas.microsoft.com/office/drawing/2014/main" id="{5489FD77-071E-A44D-9526-7C453E2A3984}"/>
              </a:ext>
            </a:extLst>
          </p:cNvPr>
          <p:cNvSpPr/>
          <p:nvPr/>
        </p:nvSpPr>
        <p:spPr>
          <a:xfrm>
            <a:off x="924339" y="5789515"/>
            <a:ext cx="10959761" cy="320335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21">
            <a:extLst>
              <a:ext uri="{FF2B5EF4-FFF2-40B4-BE49-F238E27FC236}">
                <a16:creationId xmlns:a16="http://schemas.microsoft.com/office/drawing/2014/main" id="{0CEAEBEE-3E7E-DA4B-A12D-43DF57A94801}"/>
              </a:ext>
            </a:extLst>
          </p:cNvPr>
          <p:cNvSpPr/>
          <p:nvPr/>
        </p:nvSpPr>
        <p:spPr>
          <a:xfrm>
            <a:off x="924339" y="5393932"/>
            <a:ext cx="10959761" cy="320335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6" name="16">
            <a:extLst>
              <a:ext uri="{FF2B5EF4-FFF2-40B4-BE49-F238E27FC236}">
                <a16:creationId xmlns:a16="http://schemas.microsoft.com/office/drawing/2014/main" id="{292DAE44-DD9E-3648-A86B-AC2C3D562433}"/>
              </a:ext>
            </a:extLst>
          </p:cNvPr>
          <p:cNvSpPr/>
          <p:nvPr/>
        </p:nvSpPr>
        <p:spPr>
          <a:xfrm>
            <a:off x="924340" y="4400751"/>
            <a:ext cx="10959761" cy="320335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11-14">
            <a:extLst>
              <a:ext uri="{FF2B5EF4-FFF2-40B4-BE49-F238E27FC236}">
                <a16:creationId xmlns:a16="http://schemas.microsoft.com/office/drawing/2014/main" id="{74621D2B-33FA-FC43-BFCE-DE5BB80B4311}"/>
              </a:ext>
            </a:extLst>
          </p:cNvPr>
          <p:cNvSpPr/>
          <p:nvPr/>
        </p:nvSpPr>
        <p:spPr>
          <a:xfrm>
            <a:off x="924342" y="3438301"/>
            <a:ext cx="10959761" cy="844826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4" name="9-10">
            <a:extLst>
              <a:ext uri="{FF2B5EF4-FFF2-40B4-BE49-F238E27FC236}">
                <a16:creationId xmlns:a16="http://schemas.microsoft.com/office/drawing/2014/main" id="{32FC6C7B-335D-2147-8E7F-8A0EA9E5DA99}"/>
              </a:ext>
            </a:extLst>
          </p:cNvPr>
          <p:cNvSpPr/>
          <p:nvPr/>
        </p:nvSpPr>
        <p:spPr>
          <a:xfrm>
            <a:off x="924342" y="3064934"/>
            <a:ext cx="10959761" cy="432090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7">
            <a:extLst>
              <a:ext uri="{FF2B5EF4-FFF2-40B4-BE49-F238E27FC236}">
                <a16:creationId xmlns:a16="http://schemas.microsoft.com/office/drawing/2014/main" id="{B9256C6B-3F76-A240-AEAD-CCD3A5D384EF}"/>
              </a:ext>
            </a:extLst>
          </p:cNvPr>
          <p:cNvSpPr/>
          <p:nvPr/>
        </p:nvSpPr>
        <p:spPr>
          <a:xfrm>
            <a:off x="924342" y="2649078"/>
            <a:ext cx="10959761" cy="253448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6">
            <a:extLst>
              <a:ext uri="{FF2B5EF4-FFF2-40B4-BE49-F238E27FC236}">
                <a16:creationId xmlns:a16="http://schemas.microsoft.com/office/drawing/2014/main" id="{320083FA-C9C4-E241-ADC9-8C23A99740A2}"/>
              </a:ext>
            </a:extLst>
          </p:cNvPr>
          <p:cNvSpPr/>
          <p:nvPr/>
        </p:nvSpPr>
        <p:spPr>
          <a:xfrm>
            <a:off x="924343" y="2459553"/>
            <a:ext cx="10959761" cy="253448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A772664F-B01A-094E-9EEC-126EF70CCE2E}"/>
              </a:ext>
            </a:extLst>
          </p:cNvPr>
          <p:cNvSpPr/>
          <p:nvPr/>
        </p:nvSpPr>
        <p:spPr>
          <a:xfrm>
            <a:off x="924343" y="2257245"/>
            <a:ext cx="10959761" cy="253448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2-3">
            <a:extLst>
              <a:ext uri="{FF2B5EF4-FFF2-40B4-BE49-F238E27FC236}">
                <a16:creationId xmlns:a16="http://schemas.microsoft.com/office/drawing/2014/main" id="{1A9F119A-03DF-EB49-86E4-091E05027E3C}"/>
              </a:ext>
            </a:extLst>
          </p:cNvPr>
          <p:cNvSpPr/>
          <p:nvPr/>
        </p:nvSpPr>
        <p:spPr>
          <a:xfrm>
            <a:off x="924343" y="1659834"/>
            <a:ext cx="10959761" cy="506896"/>
          </a:xfrm>
          <a:prstGeom prst="rect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code--narrative-3">
            <a:extLst>
              <a:ext uri="{FF2B5EF4-FFF2-40B4-BE49-F238E27FC236}">
                <a16:creationId xmlns:a16="http://schemas.microsoft.com/office/drawing/2014/main" id="{3ACBD7E2-F657-364A-A4FF-613B61A81D21}"/>
              </a:ext>
            </a:extLst>
          </p:cNvPr>
          <p:cNvSpPr txBox="1"/>
          <p:nvPr/>
        </p:nvSpPr>
        <p:spPr>
          <a:xfrm>
            <a:off x="924344" y="1442423"/>
            <a:ext cx="10306877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ourier" pitchFamily="2" charset="0"/>
              </a:rPr>
              <a:t>function applyComponentStyles() { </a:t>
            </a:r>
          </a:p>
          <a:p>
            <a:r>
              <a:rPr lang="en-US" sz="1300" dirty="0">
                <a:latin typeface="Courier" pitchFamily="2" charset="0"/>
              </a:rPr>
              <a:t>  $(‘</a:t>
            </a:r>
            <a:r>
              <a:rPr lang="en-US" sz="1300" dirty="0">
                <a:solidFill>
                  <a:srgbClr val="FF3265"/>
                </a:solidFill>
                <a:latin typeface="Courier" pitchFamily="2" charset="0"/>
              </a:rPr>
              <a:t>.cmp-teaser--post .cmp-teaser</a:t>
            </a:r>
            <a:r>
              <a:rPr lang="en-US" sz="1300" dirty="0">
                <a:latin typeface="Courier" pitchFamily="2" charset="0"/>
              </a:rPr>
              <a:t>’)</a:t>
            </a:r>
          </a:p>
          <a:p>
            <a:r>
              <a:rPr lang="en-US" sz="1300" dirty="0">
                <a:latin typeface="Courier" pitchFamily="2" charset="0"/>
              </a:rPr>
              <a:t>		.not(‘[data-cmp-teaser-posted-at-processed]’).each(function() { 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    var teaser = $(this).attr(’data-cmp-teaser-posted-at-processed’, true),</a:t>
            </a:r>
          </a:p>
          <a:p>
            <a:r>
              <a:rPr lang="en-US" sz="1300" dirty="0">
                <a:latin typeface="Courier" pitchFamily="2" charset="0"/>
              </a:rPr>
              <a:t>        linkHref = teaser.find(‘</a:t>
            </a:r>
            <a:r>
              <a:rPr lang="en-US" sz="1300" dirty="0">
                <a:solidFill>
                  <a:srgbClr val="FF3265"/>
                </a:solidFill>
                <a:latin typeface="Courier" pitchFamily="2" charset="0"/>
              </a:rPr>
              <a:t>.cmp-</a:t>
            </a:r>
            <a:r>
              <a:rPr lang="en-US" sz="1300" dirty="0" err="1">
                <a:solidFill>
                  <a:srgbClr val="FF3265"/>
                </a:solidFill>
                <a:latin typeface="Courier" pitchFamily="2" charset="0"/>
              </a:rPr>
              <a:t>teaser__link</a:t>
            </a:r>
            <a:r>
              <a:rPr lang="en-US" sz="1300" dirty="0">
                <a:latin typeface="Courier" pitchFamily="2" charset="0"/>
              </a:rPr>
              <a:t>’).attr(’</a:t>
            </a:r>
            <a:r>
              <a:rPr lang="en-US" sz="1300" dirty="0" err="1">
                <a:latin typeface="Courier" pitchFamily="2" charset="0"/>
              </a:rPr>
              <a:t>href</a:t>
            </a:r>
            <a:r>
              <a:rPr lang="en-US" sz="1300" dirty="0">
                <a:latin typeface="Courier" pitchFamily="2" charset="0"/>
              </a:rPr>
              <a:t>’),</a:t>
            </a:r>
          </a:p>
          <a:p>
            <a:r>
              <a:rPr lang="en-US" sz="1300" dirty="0">
                <a:latin typeface="Courier" pitchFamily="2" charset="0"/>
              </a:rPr>
              <a:t>        dateUrl = linkHref + ‘.</a:t>
            </a:r>
            <a:r>
              <a:rPr lang="en-US" sz="1300" dirty="0" err="1">
                <a:latin typeface="Courier" pitchFamily="2" charset="0"/>
              </a:rPr>
              <a:t>model.json</a:t>
            </a:r>
            <a:r>
              <a:rPr lang="en-US" sz="1300" dirty="0">
                <a:latin typeface="Courier" pitchFamily="2" charset="0"/>
              </a:rPr>
              <a:t>’;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    $.getJSON(dateUrl, function(jsonData) {</a:t>
            </a:r>
          </a:p>
          <a:p>
            <a:r>
              <a:rPr lang="en-US" sz="1300" dirty="0">
                <a:latin typeface="Courier" pitchFamily="2" charset="0"/>
              </a:rPr>
              <a:t>        var dateObj = moment(</a:t>
            </a:r>
            <a:r>
              <a:rPr lang="en-US" sz="1300" dirty="0" err="1">
                <a:latin typeface="Courier" pitchFamily="2" charset="0"/>
              </a:rPr>
              <a:t>jsonData.lastModifiedDate</a:t>
            </a:r>
            <a:r>
              <a:rPr lang="en-US" sz="1300" dirty="0">
                <a:latin typeface="Courier" pitchFamily="2" charset="0"/>
              </a:rPr>
              <a:t>),</a:t>
            </a:r>
          </a:p>
          <a:p>
            <a:r>
              <a:rPr lang="en-US" sz="1300" dirty="0">
                <a:latin typeface="Courier" pitchFamily="2" charset="0"/>
              </a:rPr>
              <a:t>            title = teaser.find(‘</a:t>
            </a:r>
            <a:r>
              <a:rPr lang="en-US" sz="1300" dirty="0">
                <a:solidFill>
                  <a:srgbClr val="FF3265"/>
                </a:solidFill>
                <a:latin typeface="Courier" pitchFamily="2" charset="0"/>
              </a:rPr>
              <a:t>.cmp-teaser__title</a:t>
            </a:r>
            <a:r>
              <a:rPr lang="en-US" sz="1300" dirty="0">
                <a:latin typeface="Courier" pitchFamily="2" charset="0"/>
              </a:rPr>
              <a:t>’),</a:t>
            </a:r>
          </a:p>
          <a:p>
            <a:r>
              <a:rPr lang="en-US" sz="1300" dirty="0">
                <a:latin typeface="Courier" pitchFamily="2" charset="0"/>
              </a:rPr>
              <a:t>            postedAtElement = $(‘&lt;p&gt;’)</a:t>
            </a:r>
          </a:p>
          <a:p>
            <a:r>
              <a:rPr lang="en-US" sz="1300" dirty="0">
                <a:latin typeface="Courier" pitchFamily="2" charset="0"/>
              </a:rPr>
              <a:t>				.addClass(‘</a:t>
            </a:r>
            <a:r>
              <a:rPr lang="en-US" sz="1300" dirty="0">
                <a:solidFill>
                  <a:srgbClr val="FF3265"/>
                </a:solidFill>
                <a:latin typeface="Courier" pitchFamily="2" charset="0"/>
              </a:rPr>
              <a:t>cmp-teaser__posted-at</a:t>
            </a:r>
            <a:r>
              <a:rPr lang="en-US" sz="1300" dirty="0">
                <a:latin typeface="Courier" pitchFamily="2" charset="0"/>
              </a:rPr>
              <a:t>’)</a:t>
            </a:r>
          </a:p>
          <a:p>
            <a:r>
              <a:rPr lang="en-US" sz="1300" dirty="0">
                <a:latin typeface="Courier" pitchFamily="2" charset="0"/>
              </a:rPr>
              <a:t>				.text(‘Posted ’ + dateObject.fromNow());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	title.after(postedAtElement);	</a:t>
            </a:r>
          </a:p>
          <a:p>
            <a:r>
              <a:rPr lang="en-US" sz="1300" dirty="0">
                <a:latin typeface="Courier" pitchFamily="2" charset="0"/>
              </a:rPr>
              <a:t>    });</a:t>
            </a:r>
          </a:p>
          <a:p>
            <a:r>
              <a:rPr lang="en-US" sz="1300" dirty="0">
                <a:latin typeface="Courier" pitchFamily="2" charset="0"/>
              </a:rPr>
              <a:t>  }); </a:t>
            </a:r>
          </a:p>
          <a:p>
            <a:r>
              <a:rPr lang="en-US" sz="1300" dirty="0">
                <a:latin typeface="Courier" pitchFamily="2" charset="0"/>
              </a:rPr>
              <a:t>} 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applyComponentStyles(); </a:t>
            </a:r>
          </a:p>
          <a:p>
            <a:endParaRPr lang="en-US" sz="1300" dirty="0">
              <a:latin typeface="Courier" pitchFamily="2" charset="0"/>
            </a:endParaRPr>
          </a:p>
          <a:p>
            <a:r>
              <a:rPr lang="en-US" sz="1300" dirty="0">
                <a:latin typeface="Courier" pitchFamily="2" charset="0"/>
              </a:rPr>
              <a:t>$(".responsivegrid").on("DOMNodeInserted", applyComponentStyles);</a:t>
            </a:r>
          </a:p>
        </p:txBody>
      </p:sp>
      <p:sp>
        <p:nvSpPr>
          <p:cNvPr id="3" name="line numbers">
            <a:extLst>
              <a:ext uri="{FF2B5EF4-FFF2-40B4-BE49-F238E27FC236}">
                <a16:creationId xmlns:a16="http://schemas.microsoft.com/office/drawing/2014/main" id="{63C28DAF-60BF-6D4B-B5E4-B5C209268D61}"/>
              </a:ext>
            </a:extLst>
          </p:cNvPr>
          <p:cNvSpPr txBox="1"/>
          <p:nvPr/>
        </p:nvSpPr>
        <p:spPr>
          <a:xfrm>
            <a:off x="530048" y="1442423"/>
            <a:ext cx="45720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01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02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03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04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05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06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07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08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09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10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11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12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13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14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15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16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17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18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19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20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21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22</a:t>
            </a:r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23</a:t>
            </a:r>
          </a:p>
        </p:txBody>
      </p:sp>
      <p:sp>
        <p:nvSpPr>
          <p:cNvPr id="5" name="location">
            <a:extLst>
              <a:ext uri="{FF2B5EF4-FFF2-40B4-BE49-F238E27FC236}">
                <a16:creationId xmlns:a16="http://schemas.microsoft.com/office/drawing/2014/main" id="{970D33C5-1F1D-6046-8B92-6F825BCCC3FE}"/>
              </a:ext>
            </a:extLst>
          </p:cNvPr>
          <p:cNvSpPr txBox="1"/>
          <p:nvPr/>
        </p:nvSpPr>
        <p:spPr>
          <a:xfrm>
            <a:off x="304721" y="953843"/>
            <a:ext cx="11579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dobe Clean SemiCondensed" panose="020B0503020404020204" pitchFamily="34" charset="0"/>
              </a:rPr>
              <a:t>/apps/l725/clientlibs/clientlib-dopetrope/components/teaser/styles/teaser.js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A4F05-46AB-6B48-8EFA-FA9E4E9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 Post style JavaScript</a:t>
            </a:r>
          </a:p>
        </p:txBody>
      </p:sp>
      <p:pic>
        <p:nvPicPr>
          <p:cNvPr id="1025" name="Picture 1" descr="page34image2893440">
            <a:extLst>
              <a:ext uri="{FF2B5EF4-FFF2-40B4-BE49-F238E27FC236}">
                <a16:creationId xmlns:a16="http://schemas.microsoft.com/office/drawing/2014/main" id="{468D047C-7521-1B46-8DB2-A84378466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309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 animBg="1"/>
      <p:bldP spid="17" grpId="1" animBg="1"/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  <p:bldP spid="12" grpId="0" animBg="1"/>
      <p:bldP spid="12" grpId="1" animBg="1"/>
      <p:bldP spid="10" grpId="0" animBg="1"/>
      <p:bldP spid="10" grpId="1" animBg="1"/>
      <p:bldP spid="6" grpId="0" animBg="1"/>
      <p:bldP spid="6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6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79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core components |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55812" y="4393096"/>
            <a:ext cx="8077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852609" y="2430430"/>
            <a:ext cx="1491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 algn="ctr">
              <a:buFont typeface="Wingdings" pitchFamily="2" charset="2"/>
              <a:buNone/>
            </a:pP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AEM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developers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5525" y="1655531"/>
            <a:ext cx="1491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 algn="ctr">
              <a:buFont typeface="Wingdings" pitchFamily="2" charset="2"/>
              <a:buNone/>
            </a:pP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front-end</a:t>
            </a:r>
            <a:b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400" dirty="0">
                <a:latin typeface="Adobe Clean Light" charset="0"/>
                <a:ea typeface="Adobe Clean Light" charset="0"/>
                <a:cs typeface="Adobe Clean Light" charset="0"/>
              </a:rPr>
              <a:t>developers</a:t>
            </a:r>
          </a:p>
        </p:txBody>
      </p:sp>
      <p:sp>
        <p:nvSpPr>
          <p:cNvPr id="3" name="Triangle 2"/>
          <p:cNvSpPr/>
          <p:nvPr/>
        </p:nvSpPr>
        <p:spPr>
          <a:xfrm>
            <a:off x="5880878" y="3026712"/>
            <a:ext cx="427069" cy="36816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43639" y="5044637"/>
            <a:ext cx="71016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 algn="ctr">
              <a:buFont typeface="Wingdings" pitchFamily="2" charset="2"/>
              <a:buNone/>
            </a:pPr>
            <a:r>
              <a:rPr lang="en-US" sz="4000" dirty="0">
                <a:solidFill>
                  <a:srgbClr val="FF3265"/>
                </a:solidFill>
                <a:latin typeface="Adobe Clean Light" charset="0"/>
                <a:ea typeface="Adobe Clean Light" charset="0"/>
                <a:cs typeface="Adobe Clean Light" charset="0"/>
              </a:rPr>
              <a:t>engage </a:t>
            </a:r>
            <a:r>
              <a:rPr lang="en-US" sz="4000" dirty="0">
                <a:latin typeface="Adobe Clean Light" charset="0"/>
                <a:ea typeface="Adobe Clean Light" charset="0"/>
                <a:cs typeface="Adobe Clean Light" charset="0"/>
              </a:rPr>
              <a:t>front-end teams in UI work</a:t>
            </a:r>
            <a:endParaRPr lang="en-US" sz="4000" dirty="0">
              <a:solidFill>
                <a:srgbClr val="FF3265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98173" y="3365596"/>
            <a:ext cx="1792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 algn="ctr">
              <a:buFont typeface="Wingdings" pitchFamily="2" charset="2"/>
              <a:buNone/>
            </a:pPr>
            <a:r>
              <a:rPr lang="en-US" dirty="0">
                <a:latin typeface="Adobe Clean Light" charset="0"/>
                <a:ea typeface="Adobe Clean Light" charset="0"/>
                <a:cs typeface="Adobe Clean Light" charset="0"/>
              </a:rPr>
              <a:t>presentation layer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600000">
            <a:off x="3628853" y="2970767"/>
            <a:ext cx="493111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39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486E-6 -1.85185E-6 L -0.0004 0.0685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4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2917E-6 -4.81481E-6 L -2.02917E-6 -0.0439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core components |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55812" y="4393096"/>
            <a:ext cx="8077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12427" y="5044637"/>
            <a:ext cx="79640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 algn="ctr">
              <a:buFont typeface="Wingdings" pitchFamily="2" charset="2"/>
              <a:buNone/>
            </a:pPr>
            <a:r>
              <a:rPr lang="en-US" sz="4000" dirty="0">
                <a:latin typeface="Adobe Clean Light" charset="0"/>
                <a:ea typeface="Adobe Clean Light" charset="0"/>
                <a:cs typeface="Adobe Clean Light" charset="0"/>
              </a:rPr>
              <a:t>styling </a:t>
            </a:r>
            <a:r>
              <a:rPr lang="en-US" sz="4000" dirty="0">
                <a:solidFill>
                  <a:srgbClr val="FF3265"/>
                </a:solidFill>
                <a:latin typeface="Adobe Clean Light" charset="0"/>
                <a:ea typeface="Adobe Clean Light" charset="0"/>
                <a:cs typeface="Adobe Clean Light" charset="0"/>
              </a:rPr>
              <a:t>reduces</a:t>
            </a:r>
            <a:r>
              <a:rPr lang="en-US" sz="4000" dirty="0">
                <a:latin typeface="Adobe Clean Light" charset="0"/>
                <a:ea typeface="Adobe Clean Light" charset="0"/>
                <a:cs typeface="Adobe Clean Light" charset="0"/>
              </a:rPr>
              <a:t> number of components</a:t>
            </a:r>
            <a:endParaRPr lang="en-US" sz="4000" dirty="0">
              <a:solidFill>
                <a:srgbClr val="FF3265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5"/>
          <a:stretch/>
        </p:blipFill>
        <p:spPr>
          <a:xfrm>
            <a:off x="4842323" y="1456328"/>
            <a:ext cx="2504177" cy="21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8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55812" y="4393096"/>
            <a:ext cx="8077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42746" y="4824462"/>
            <a:ext cx="710322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>
              <a:buFont typeface="Wingdings" pitchFamily="2" charset="2"/>
              <a:buNone/>
            </a:pP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front end developer reviews the HTML generated </a:t>
            </a:r>
            <a:b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by the component(s), this informs the creation of</a:t>
            </a:r>
            <a:b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the CSS and JavaScript </a:t>
            </a:r>
            <a:endParaRPr lang="en-US" sz="2800" dirty="0">
              <a:solidFill>
                <a:srgbClr val="FF3265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1235" y="4884991"/>
            <a:ext cx="375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3265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2489464" y="4946841"/>
            <a:ext cx="709348" cy="709348"/>
          </a:xfrm>
          <a:prstGeom prst="ellipse">
            <a:avLst/>
          </a:prstGeom>
          <a:noFill/>
          <a:ln w="952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7"/>
          <a:stretch/>
        </p:blipFill>
        <p:spPr>
          <a:xfrm>
            <a:off x="398775" y="2031176"/>
            <a:ext cx="1084823" cy="9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55812" y="4393096"/>
            <a:ext cx="8077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42746" y="4824462"/>
            <a:ext cx="687560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>
              <a:buFont typeface="Wingdings" pitchFamily="2" charset="2"/>
              <a:buNone/>
            </a:pP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front-end developer builds CSS and JavaScript </a:t>
            </a:r>
            <a:b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targeting the component HTML and documents</a:t>
            </a:r>
            <a:b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in the style guide </a:t>
            </a:r>
            <a:endParaRPr lang="en-US" sz="2800" dirty="0">
              <a:solidFill>
                <a:srgbClr val="FF3265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23399" y="488499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3265"/>
                </a:solidFill>
              </a:rPr>
              <a:t>2</a:t>
            </a:r>
            <a:endParaRPr lang="en-US" sz="4400" b="1" dirty="0">
              <a:solidFill>
                <a:srgbClr val="FF326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89464" y="4946841"/>
            <a:ext cx="709348" cy="709348"/>
          </a:xfrm>
          <a:prstGeom prst="ellipse">
            <a:avLst/>
          </a:prstGeom>
          <a:noFill/>
          <a:ln w="952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7"/>
          <a:stretch/>
        </p:blipFill>
        <p:spPr>
          <a:xfrm>
            <a:off x="398775" y="2031176"/>
            <a:ext cx="1084823" cy="93461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733620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r="59" b="14169"/>
          <a:stretch/>
        </p:blipFill>
        <p:spPr>
          <a:xfrm>
            <a:off x="2707139" y="2017063"/>
            <a:ext cx="1121800" cy="9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55812" y="4393096"/>
            <a:ext cx="8077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42746" y="4824462"/>
            <a:ext cx="55627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0">
              <a:buFont typeface="Wingdings" pitchFamily="2" charset="2"/>
              <a:buNone/>
            </a:pP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release manager deploys the new CSS</a:t>
            </a:r>
            <a:b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</a:br>
            <a:r>
              <a:rPr lang="en-US" sz="2800" dirty="0">
                <a:latin typeface="Adobe Clean Light" charset="0"/>
                <a:ea typeface="Adobe Clean Light" charset="0"/>
                <a:cs typeface="Adobe Clean Light" charset="0"/>
              </a:rPr>
              <a:t>and JavaScript to AEM</a:t>
            </a:r>
            <a:endParaRPr lang="en-US" sz="2800" dirty="0">
              <a:solidFill>
                <a:srgbClr val="FF3265"/>
              </a:solidFill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1902" y="4884991"/>
            <a:ext cx="468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3265"/>
                </a:solidFill>
              </a:rPr>
              <a:t>3</a:t>
            </a:r>
          </a:p>
        </p:txBody>
      </p:sp>
      <p:sp>
        <p:nvSpPr>
          <p:cNvPr id="16" name="Oval 15"/>
          <p:cNvSpPr/>
          <p:nvPr/>
        </p:nvSpPr>
        <p:spPr>
          <a:xfrm>
            <a:off x="2489464" y="4946841"/>
            <a:ext cx="709348" cy="709348"/>
          </a:xfrm>
          <a:prstGeom prst="ellipse">
            <a:avLst/>
          </a:prstGeom>
          <a:noFill/>
          <a:ln w="952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7"/>
          <a:stretch/>
        </p:blipFill>
        <p:spPr>
          <a:xfrm>
            <a:off x="398775" y="2031176"/>
            <a:ext cx="1084823" cy="9346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0" y="2093172"/>
            <a:ext cx="827869" cy="810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1" name="Straight Arrow Connector 50"/>
          <p:cNvCxnSpPr/>
          <p:nvPr/>
        </p:nvCxnSpPr>
        <p:spPr>
          <a:xfrm flipV="1">
            <a:off x="1733620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r="59" b="14169"/>
          <a:stretch/>
        </p:blipFill>
        <p:spPr>
          <a:xfrm>
            <a:off x="2707139" y="2017063"/>
            <a:ext cx="1121800" cy="962841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3924605" y="2493236"/>
            <a:ext cx="723495" cy="10495"/>
          </a:xfrm>
          <a:prstGeom prst="straightConnector1">
            <a:avLst/>
          </a:prstGeom>
          <a:ln w="12700" cap="rnd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1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5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27714</TotalTime>
  <Words>2106</Words>
  <Application>Microsoft Macintosh PowerPoint</Application>
  <PresentationFormat>Custom</PresentationFormat>
  <Paragraphs>603</Paragraphs>
  <Slides>45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Adobe Clean</vt:lpstr>
      <vt:lpstr>Adobe Clean Light</vt:lpstr>
      <vt:lpstr>Adobe Clean SemiCondensed</vt:lpstr>
      <vt:lpstr>Arial</vt:lpstr>
      <vt:lpstr>Calibri</vt:lpstr>
      <vt:lpstr>Courier</vt:lpstr>
      <vt:lpstr>Helvetica Light</vt:lpstr>
      <vt:lpstr>Wingdings</vt:lpstr>
      <vt:lpstr>Adobe Master Widescreen 2015</vt:lpstr>
      <vt:lpstr>Accelerate your development with Experience Manager Core Components</vt:lpstr>
      <vt:lpstr>PowerPoint Presentation</vt:lpstr>
      <vt:lpstr>PowerPoint Presentation</vt:lpstr>
      <vt:lpstr>core components | why?</vt:lpstr>
      <vt:lpstr>core components | why?</vt:lpstr>
      <vt:lpstr>core components | why?</vt:lpstr>
      <vt:lpstr>workflow</vt:lpstr>
      <vt:lpstr>workflow</vt:lpstr>
      <vt:lpstr>workflow</vt:lpstr>
      <vt:lpstr>workflow</vt:lpstr>
      <vt:lpstr>workflow</vt:lpstr>
      <vt:lpstr>Core Components</vt:lpstr>
      <vt:lpstr>Core Components</vt:lpstr>
      <vt:lpstr>PowerPoint Presentation</vt:lpstr>
      <vt:lpstr>PowerPoint Presentation</vt:lpstr>
      <vt:lpstr>Corrections </vt:lpstr>
      <vt:lpstr>Dopetrope?</vt:lpstr>
      <vt:lpstr>No Magic!</vt:lpstr>
      <vt:lpstr>PowerPoint Presentation</vt:lpstr>
      <vt:lpstr>Core Components and the Style System</vt:lpstr>
      <vt:lpstr>Proxy of Core Components</vt:lpstr>
      <vt:lpstr>PowerPoint Presentation</vt:lpstr>
      <vt:lpstr>Editable Templates</vt:lpstr>
      <vt:lpstr>PowerPoint Presentation</vt:lpstr>
      <vt:lpstr>Content-first Authoring</vt:lpstr>
      <vt:lpstr>PowerPoint Presentation</vt:lpstr>
      <vt:lpstr>Client Libraries</vt:lpstr>
      <vt:lpstr>LESS and to CSS</vt:lpstr>
      <vt:lpstr>Our Client Libraries</vt:lpstr>
      <vt:lpstr>Component Styles</vt:lpstr>
      <vt:lpstr>PowerPoint Presentation</vt:lpstr>
      <vt:lpstr>HTML as an API</vt:lpstr>
      <vt:lpstr>CSS (LESS) for Styles</vt:lpstr>
      <vt:lpstr>Teaser with Portfolio Style: HTML</vt:lpstr>
      <vt:lpstr>Teaser with Portfolio Style: LESS</vt:lpstr>
      <vt:lpstr>The Default Style</vt:lpstr>
      <vt:lpstr>PowerPoint Presentation</vt:lpstr>
      <vt:lpstr>JavaScript for Styles</vt:lpstr>
      <vt:lpstr>The Approach</vt:lpstr>
      <vt:lpstr>Teaser with Hero Style</vt:lpstr>
      <vt:lpstr>Teaser Hero style JavaScript</vt:lpstr>
      <vt:lpstr>Teaser with Post Style</vt:lpstr>
      <vt:lpstr>Teaser Post style JavaScript</vt:lpstr>
      <vt:lpstr>PowerPoint Presentation</vt:lpstr>
      <vt:lpstr>PowerPoint Presentation</vt:lpstr>
    </vt:vector>
  </TitlesOfParts>
  <Company>Adobe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Wendy Grim</dc:creator>
  <cp:lastModifiedBy>David Gonzalez</cp:lastModifiedBy>
  <cp:revision>457</cp:revision>
  <cp:lastPrinted>2016-01-12T18:28:12Z</cp:lastPrinted>
  <dcterms:created xsi:type="dcterms:W3CDTF">2009-08-20T18:55:32Z</dcterms:created>
  <dcterms:modified xsi:type="dcterms:W3CDTF">2018-04-02T18:04:51Z</dcterms:modified>
</cp:coreProperties>
</file>